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91" r:id="rId2"/>
    <p:sldId id="256" r:id="rId3"/>
    <p:sldId id="262" r:id="rId4"/>
    <p:sldId id="259" r:id="rId5"/>
    <p:sldId id="287" r:id="rId6"/>
    <p:sldId id="288" r:id="rId7"/>
    <p:sldId id="290" r:id="rId8"/>
    <p:sldId id="264" r:id="rId9"/>
    <p:sldId id="292" r:id="rId10"/>
    <p:sldId id="318" r:id="rId11"/>
    <p:sldId id="314" r:id="rId12"/>
    <p:sldId id="315" r:id="rId13"/>
    <p:sldId id="260" r:id="rId14"/>
    <p:sldId id="300" r:id="rId15"/>
    <p:sldId id="302" r:id="rId16"/>
    <p:sldId id="321" r:id="rId17"/>
    <p:sldId id="324" r:id="rId18"/>
    <p:sldId id="323" r:id="rId19"/>
    <p:sldId id="326" r:id="rId20"/>
    <p:sldId id="325" r:id="rId21"/>
    <p:sldId id="29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5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76963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682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“</a:t>
            </a:r>
            <a:r>
              <a:rPr lang="ko-KR" altLang="en-US" dirty="0" err="1"/>
              <a:t>다시들으시려면</a:t>
            </a:r>
            <a:r>
              <a:rPr lang="en-US" altLang="ko-KR" dirty="0"/>
              <a:t>#”</a:t>
            </a:r>
            <a:r>
              <a:rPr lang="ko-KR" altLang="en-US" dirty="0"/>
              <a:t> 팀의 팀장을 맡고 있는 최지훈이라고 합니다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박민형</a:t>
            </a:r>
            <a:r>
              <a:rPr lang="en-US" altLang="ko-KR" dirty="0"/>
              <a:t>, </a:t>
            </a:r>
            <a:r>
              <a:rPr lang="ko-KR" altLang="en-US" dirty="0" err="1"/>
              <a:t>엄태상</a:t>
            </a:r>
            <a:r>
              <a:rPr lang="en-US" altLang="ko-KR" dirty="0"/>
              <a:t>, </a:t>
            </a:r>
            <a:r>
              <a:rPr lang="ko-KR" altLang="en-US" dirty="0"/>
              <a:t>김동현 팀원으로 구성되어 있고</a:t>
            </a:r>
            <a:r>
              <a:rPr lang="en-US" altLang="ko-KR" dirty="0"/>
              <a:t>,</a:t>
            </a:r>
            <a:r>
              <a:rPr lang="ko-KR" altLang="en-US" dirty="0"/>
              <a:t> 저희의 프로젝트명은 </a:t>
            </a:r>
            <a:r>
              <a:rPr lang="en-US" altLang="ko-KR" dirty="0"/>
              <a:t>“Stock Master”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주식 마스터입니다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바쁜 일상에서 주식에 긴 시간을 쏟기 란 불가능합니다</a:t>
            </a:r>
            <a:r>
              <a:rPr lang="en-US" altLang="ko-KR" dirty="0"/>
              <a:t>. </a:t>
            </a:r>
            <a:r>
              <a:rPr lang="ko-KR" altLang="en-US" dirty="0"/>
              <a:t>그래서 저희는 목표치를 설정해두면 프로그램이 자동으로 주식을 매매 해주는 프로그램을 만들면 좋겠다는 생각에서 이 프로젝트를 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18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부가적으로 뉴스 검색 기능을 추가하여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투자자들이 주식 투자에 필요한 최신 뉴스와 정보를 실시간으로 확인할 수 있게 함으로서 투자에 도움을 주는 기능을 만들었습니다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dirty="0"/>
              <a:t>검색창에 찾고자 하는 단어 키워드를 입력하여 검색버튼을 누르게 되면 흔히 사람들이 네이버에서 단어들을 입력하면 관련 정보들을 찾을 수 있는 것과 같이</a:t>
            </a:r>
            <a:r>
              <a:rPr lang="en-US" altLang="ko-KR" dirty="0"/>
              <a:t>, </a:t>
            </a:r>
            <a:r>
              <a:rPr lang="ko-KR" altLang="en-US" dirty="0"/>
              <a:t>그 키워드에 관련된 뉴스만 정렬되어 출력됩니다</a:t>
            </a:r>
            <a:r>
              <a:rPr lang="en-US" altLang="ko-KR" dirty="0"/>
              <a:t>. </a:t>
            </a:r>
            <a:r>
              <a:rPr lang="ko-KR" altLang="en-US" dirty="0"/>
              <a:t>또한 뉴스 검색 결과 옵션창을 만들어 주어 출력 개수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관련성 순으로 정렬이 되게 만들어주었습니다</a:t>
            </a:r>
            <a:r>
              <a:rPr lang="en-US" altLang="ko-KR" dirty="0"/>
              <a:t>. </a:t>
            </a:r>
            <a:r>
              <a:rPr lang="ko-KR" altLang="en-US" dirty="0"/>
              <a:t>클릭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사용하여 원하는 링크를 </a:t>
            </a:r>
            <a:r>
              <a:rPr lang="ko-KR" altLang="en-US" dirty="0" err="1"/>
              <a:t>더블클릭시</a:t>
            </a:r>
            <a:r>
              <a:rPr lang="ko-KR" altLang="en-US" dirty="0"/>
              <a:t>  해당 </a:t>
            </a:r>
            <a:r>
              <a:rPr lang="en-US" altLang="ko-KR" dirty="0" err="1"/>
              <a:t>url</a:t>
            </a:r>
            <a:r>
              <a:rPr lang="ko-KR" altLang="en-US" dirty="0" err="1"/>
              <a:t>웹브라우저로</a:t>
            </a:r>
            <a:r>
              <a:rPr lang="ko-KR" altLang="en-US" dirty="0"/>
              <a:t> 이동하게 만들어 주었습니다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7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Naver API</a:t>
            </a:r>
            <a:r>
              <a:rPr lang="ko-KR" altLang="en-US" dirty="0"/>
              <a:t>를 불러오기 위해 홈페이지에서 </a:t>
            </a:r>
            <a:r>
              <a:rPr lang="en-US" altLang="ko-KR" dirty="0"/>
              <a:t>API</a:t>
            </a:r>
            <a:r>
              <a:rPr lang="ko-KR" altLang="en-US" dirty="0"/>
              <a:t>어플리케이션 신청을 하여 </a:t>
            </a:r>
            <a:r>
              <a:rPr lang="en-US" altLang="ko-KR" dirty="0"/>
              <a:t>Client ID</a:t>
            </a:r>
            <a:r>
              <a:rPr lang="ko-KR" altLang="en-US" dirty="0"/>
              <a:t>를 설정하여 이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Secrete </a:t>
            </a:r>
            <a:r>
              <a:rPr lang="ko-KR" altLang="en-US" dirty="0"/>
              <a:t>정보</a:t>
            </a:r>
            <a:r>
              <a:rPr lang="en-US" altLang="ko-KR" dirty="0"/>
              <a:t>(password) </a:t>
            </a:r>
            <a:r>
              <a:rPr lang="ko-KR" altLang="en-US" dirty="0"/>
              <a:t>를 입력할 시 </a:t>
            </a:r>
            <a:r>
              <a:rPr lang="en-US" altLang="ko-KR" dirty="0"/>
              <a:t>JSON</a:t>
            </a:r>
            <a:r>
              <a:rPr lang="ko-KR" altLang="en-US" dirty="0"/>
              <a:t>포맷으로 데이터를 불러와</a:t>
            </a:r>
            <a:r>
              <a:rPr lang="en-US" altLang="ko-KR" dirty="0"/>
              <a:t>, </a:t>
            </a:r>
            <a:r>
              <a:rPr lang="en-US" altLang="ko-KR" dirty="0" err="1"/>
              <a:t>Nuget</a:t>
            </a:r>
            <a:r>
              <a:rPr lang="ko-KR" altLang="en-US" dirty="0"/>
              <a:t>에서 </a:t>
            </a:r>
            <a:r>
              <a:rPr lang="en-US" altLang="ko-KR" dirty="0" err="1"/>
              <a:t>NewtonSoft.json</a:t>
            </a:r>
            <a:r>
              <a:rPr lang="en-US" altLang="ko-KR" dirty="0"/>
              <a:t> </a:t>
            </a:r>
            <a:r>
              <a:rPr lang="ko-KR" altLang="en-US" dirty="0"/>
              <a:t>라이브러리를 받아와 이 라이브러리를 통해 </a:t>
            </a:r>
            <a:r>
              <a:rPr lang="ko-KR" altLang="en-US" dirty="0" err="1"/>
              <a:t>파싱하면</a:t>
            </a:r>
            <a:r>
              <a:rPr lang="ko-KR" altLang="en-US" dirty="0"/>
              <a:t> 내가 설정한 결과를 출력하게 만들어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06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217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모의 주식투자 프로그램의 구현에 있어 키움 </a:t>
            </a:r>
            <a:r>
              <a:rPr lang="en-US" altLang="ko-KR" dirty="0"/>
              <a:t>Open API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키움증권에서는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관련 프로그램을 하는 사람들을 위해 </a:t>
            </a:r>
            <a:r>
              <a:rPr lang="en-US" altLang="ko-KR" dirty="0"/>
              <a:t>Open Api</a:t>
            </a:r>
            <a:r>
              <a:rPr lang="ko-KR" altLang="en-US" dirty="0"/>
              <a:t> 개발가이드를 제공하고 있습니다</a:t>
            </a:r>
            <a:r>
              <a:rPr lang="en-US" altLang="ko-KR" dirty="0"/>
              <a:t>. </a:t>
            </a:r>
            <a:r>
              <a:rPr lang="ko-KR" altLang="en-US" dirty="0"/>
              <a:t>개발가이드에 따른 라이브러리와</a:t>
            </a:r>
            <a:r>
              <a:rPr lang="en-US" altLang="ko-KR" dirty="0"/>
              <a:t>, API</a:t>
            </a:r>
            <a:r>
              <a:rPr lang="ko-KR" altLang="en-US" dirty="0"/>
              <a:t>함수를 이용하기 위해 키움 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/>
              <a:t>로그인을 열어주는 </a:t>
            </a:r>
            <a:r>
              <a:rPr lang="en-US" altLang="ko-KR" dirty="0" err="1"/>
              <a:t>KHOpenAPI</a:t>
            </a:r>
            <a:r>
              <a:rPr lang="en-US" altLang="ko-KR" dirty="0"/>
              <a:t> Control</a:t>
            </a:r>
            <a:r>
              <a:rPr lang="ko-KR" altLang="en-US" dirty="0"/>
              <a:t>을 추가하여 새로운 도구를 추가하였습니다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 err="1"/>
              <a:t>api</a:t>
            </a:r>
            <a:r>
              <a:rPr lang="ko-KR" altLang="en-US" dirty="0"/>
              <a:t>함수를 사용하기 위해서 참조관리자에서 </a:t>
            </a:r>
            <a:r>
              <a:rPr lang="en-US" altLang="ko-KR" dirty="0" err="1"/>
              <a:t>KHOpenAPI</a:t>
            </a:r>
            <a:r>
              <a:rPr lang="ko-KR" altLang="en-US" dirty="0"/>
              <a:t>라이브러리를 참조해주었습니다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주식 투자 프로그램이 실시간으로 서버와 통신하여 데이터를 주고받기 때문에 프로그램의 자동매매</a:t>
            </a:r>
            <a:r>
              <a:rPr lang="en-US" altLang="ko-KR" dirty="0"/>
              <a:t> </a:t>
            </a:r>
            <a:r>
              <a:rPr lang="ko-KR" altLang="en-US" dirty="0"/>
              <a:t>관련 알고리즘은 대부분 키움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함수들로 구성되어 라이브러리의 사용이 중요했습니다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68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자동매매 구현에 있어 주로 사용된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API</a:t>
            </a:r>
            <a:r>
              <a:rPr lang="ko-KR" altLang="en-US" dirty="0"/>
              <a:t>함수들을 간략하게 소개해드리겠습니다</a:t>
            </a:r>
            <a:r>
              <a:rPr lang="en-US" altLang="ko-KR" dirty="0"/>
              <a:t>. </a:t>
            </a:r>
            <a:r>
              <a:rPr lang="en-US" altLang="ko-KR" dirty="0" err="1"/>
              <a:t>Api</a:t>
            </a:r>
            <a:r>
              <a:rPr lang="ko-KR" altLang="en-US" dirty="0"/>
              <a:t>에서 수신된 데이터를 반환해주는 </a:t>
            </a:r>
            <a:r>
              <a:rPr lang="en-US" altLang="ko-KR" dirty="0" err="1"/>
              <a:t>GetCommData</a:t>
            </a:r>
            <a:r>
              <a:rPr lang="en-US" altLang="ko-KR" dirty="0"/>
              <a:t> , </a:t>
            </a:r>
            <a:r>
              <a:rPr lang="ko-KR" altLang="en-US" dirty="0"/>
              <a:t>실시간 시세 데이터를 반환해주는 </a:t>
            </a:r>
            <a:r>
              <a:rPr lang="en-US" altLang="ko-KR" dirty="0" err="1"/>
              <a:t>GetCommRealData</a:t>
            </a:r>
            <a:r>
              <a:rPr lang="en-US" altLang="ko-KR" dirty="0"/>
              <a:t>, </a:t>
            </a:r>
            <a:r>
              <a:rPr lang="ko-KR" altLang="en-US" dirty="0"/>
              <a:t>주식의 매수</a:t>
            </a:r>
            <a:r>
              <a:rPr lang="en-US" altLang="ko-KR" dirty="0"/>
              <a:t>,</a:t>
            </a:r>
            <a:r>
              <a:rPr lang="ko-KR" altLang="en-US" dirty="0"/>
              <a:t>매도주문을 서버로 전송해주는 </a:t>
            </a:r>
            <a:r>
              <a:rPr lang="en-US" altLang="ko-KR" dirty="0" err="1"/>
              <a:t>SendOrder</a:t>
            </a:r>
            <a:r>
              <a:rPr lang="en-US" altLang="ko-KR" dirty="0"/>
              <a:t>, </a:t>
            </a:r>
            <a:r>
              <a:rPr lang="ko-KR" altLang="en-US" dirty="0"/>
              <a:t>어떤 행동을 취하는지</a:t>
            </a:r>
            <a:r>
              <a:rPr lang="en-US" altLang="ko-KR" dirty="0"/>
              <a:t>(</a:t>
            </a:r>
            <a:r>
              <a:rPr lang="ko-KR" altLang="en-US" dirty="0"/>
              <a:t>호가조회</a:t>
            </a:r>
            <a:r>
              <a:rPr lang="en-US" altLang="ko-KR" dirty="0"/>
              <a:t>, </a:t>
            </a:r>
            <a:r>
              <a:rPr lang="ko-KR" altLang="en-US" dirty="0" err="1"/>
              <a:t>증거금세부내역조회</a:t>
            </a:r>
            <a:r>
              <a:rPr lang="en-US" altLang="ko-KR" dirty="0"/>
              <a:t>)</a:t>
            </a:r>
            <a:r>
              <a:rPr lang="ko-KR" altLang="en-US" dirty="0"/>
              <a:t> 서버로 송신해주는 </a:t>
            </a:r>
            <a:r>
              <a:rPr lang="en-US" altLang="ko-KR" dirty="0" err="1"/>
              <a:t>CommRqData</a:t>
            </a:r>
            <a:r>
              <a:rPr lang="ko-KR" altLang="en-US" dirty="0"/>
              <a:t> 함수들을 이용하였습니다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032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프로젝트를 진행하며 어려움을 겪었던 첫 번째는 초기 개발환경 세팅입니다</a:t>
            </a:r>
            <a:r>
              <a:rPr lang="en-US" altLang="ko-KR" dirty="0"/>
              <a:t>. Oracle DBMS</a:t>
            </a:r>
            <a:r>
              <a:rPr lang="ko-KR" altLang="en-US" dirty="0"/>
              <a:t>를 설치하고</a:t>
            </a:r>
            <a:r>
              <a:rPr lang="en-US" altLang="ko-KR" dirty="0"/>
              <a:t>, SQL Developer</a:t>
            </a:r>
            <a:r>
              <a:rPr lang="ko-KR" altLang="en-US" dirty="0"/>
              <a:t>에서 테이블 세팅한 뒤</a:t>
            </a:r>
            <a:r>
              <a:rPr lang="en-US" altLang="ko-KR" dirty="0"/>
              <a:t>, </a:t>
            </a:r>
            <a:r>
              <a:rPr lang="ko-KR" altLang="en-US" dirty="0"/>
              <a:t>이것들을 </a:t>
            </a:r>
            <a:r>
              <a:rPr lang="en-US" altLang="ko-KR" dirty="0"/>
              <a:t>C#</a:t>
            </a:r>
            <a:r>
              <a:rPr lang="ko-KR" altLang="en-US" dirty="0"/>
              <a:t>에 연동시켜 개발 환경을 맞추는 데까지 꽤나 어려움을 겪었습니다</a:t>
            </a:r>
            <a:r>
              <a:rPr lang="en-US" altLang="ko-KR" dirty="0"/>
              <a:t>. (</a:t>
            </a:r>
            <a:r>
              <a:rPr lang="ko-KR" altLang="en-US" dirty="0"/>
              <a:t>애니메이션</a:t>
            </a:r>
            <a:r>
              <a:rPr lang="en-US" altLang="ko-KR" dirty="0"/>
              <a:t>1) </a:t>
            </a:r>
            <a:r>
              <a:rPr lang="ko-KR" altLang="en-US" dirty="0"/>
              <a:t>팀원들 모두 프로그램의 버전을 통일하고 활발히 소통하여 개발 환경을 공유하고 세팅을 도와주어 해결하였습니다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애니메이션</a:t>
            </a:r>
            <a:r>
              <a:rPr lang="en-US" altLang="ko-KR" dirty="0"/>
              <a:t>2) </a:t>
            </a:r>
            <a:r>
              <a:rPr lang="ko-KR" altLang="en-US" dirty="0"/>
              <a:t>그리고 프로젝트 구현중 </a:t>
            </a:r>
            <a:r>
              <a:rPr lang="ko-KR" altLang="en-US" dirty="0" err="1"/>
              <a:t>리스너</a:t>
            </a:r>
            <a:r>
              <a:rPr lang="ko-KR" altLang="en-US" dirty="0"/>
              <a:t> 오류가 자주 발생하였습니다</a:t>
            </a:r>
            <a:r>
              <a:rPr lang="en-US" altLang="ko-KR" dirty="0"/>
              <a:t>. SQL</a:t>
            </a:r>
            <a:r>
              <a:rPr lang="ko-KR" altLang="en-US" dirty="0"/>
              <a:t>쿼리문을 </a:t>
            </a:r>
            <a:r>
              <a:rPr lang="en-US" altLang="ko-KR" dirty="0"/>
              <a:t>C#</a:t>
            </a:r>
            <a:r>
              <a:rPr lang="ko-KR" altLang="en-US" dirty="0"/>
              <a:t> 코드로 작성하기 때문에 익숙하지 않아 데이터베이스에서 오류가 발생하여 일어난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마지막까지 쿼리문으로 고생했지만 팀원 모두가 </a:t>
            </a:r>
            <a:r>
              <a:rPr lang="ko-KR" altLang="en-US" dirty="0" err="1"/>
              <a:t>쿼리문</a:t>
            </a:r>
            <a:r>
              <a:rPr lang="ko-KR" altLang="en-US" dirty="0"/>
              <a:t> 코드를 꼼꼼하게 확인하여 모든 </a:t>
            </a:r>
            <a:r>
              <a:rPr lang="ko-KR" altLang="en-US" dirty="0" err="1"/>
              <a:t>리스너</a:t>
            </a:r>
            <a:r>
              <a:rPr lang="ko-KR" altLang="en-US" dirty="0"/>
              <a:t> 오류를 잡았습니다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159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모의투자 계좌로 거래하는 시연 영상을 보여드리겠습니다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영상 종료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이렇게 모의투자 계좌로 진행하는 자동매매는 정상적으로 진행되었습니다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829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ko-KR" altLang="en-US" dirty="0" err="1"/>
              <a:t>키움증권의</a:t>
            </a:r>
            <a:r>
              <a:rPr lang="ko-KR" altLang="en-US" dirty="0"/>
              <a:t> 실제 계좌로 주식 주문을 해보는 시연 영상을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영상에서 두번째 시연은 현재 </a:t>
            </a:r>
            <a:r>
              <a:rPr lang="ko-KR" altLang="en-US" dirty="0" err="1"/>
              <a:t>키움증권을</a:t>
            </a:r>
            <a:r>
              <a:rPr lang="ko-KR" altLang="en-US" dirty="0"/>
              <a:t> 사용하여 주식을 </a:t>
            </a:r>
            <a:r>
              <a:rPr lang="ko-KR" altLang="en-US" dirty="0" err="1"/>
              <a:t>하고있는</a:t>
            </a:r>
            <a:r>
              <a:rPr lang="ko-KR" altLang="en-US" dirty="0"/>
              <a:t> 팀원의 계좌를 저희의 프로그램을 통해 주식 매매를 진행해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실제계좌</a:t>
            </a:r>
            <a:r>
              <a:rPr lang="en-US" altLang="ko-KR" dirty="0"/>
              <a:t>, </a:t>
            </a:r>
            <a:r>
              <a:rPr lang="ko-KR" altLang="en-US" dirty="0"/>
              <a:t>실제잔고</a:t>
            </a:r>
            <a:r>
              <a:rPr lang="en-US" altLang="ko-KR" dirty="0"/>
              <a:t> </a:t>
            </a:r>
            <a:r>
              <a:rPr lang="ko-KR" altLang="en-US" dirty="0"/>
              <a:t>이므로 개인 주식정보가 노출 될 </a:t>
            </a:r>
            <a:r>
              <a:rPr lang="ko-KR" altLang="en-US" dirty="0" err="1"/>
              <a:t>수있는</a:t>
            </a:r>
            <a:r>
              <a:rPr lang="ko-KR" altLang="en-US" dirty="0"/>
              <a:t> 부분은 </a:t>
            </a:r>
            <a:r>
              <a:rPr lang="ko-KR" altLang="en-US" dirty="0" err="1"/>
              <a:t>비공개하는</a:t>
            </a:r>
            <a:r>
              <a:rPr lang="ko-KR" altLang="en-US" dirty="0"/>
              <a:t> 점</a:t>
            </a:r>
            <a:r>
              <a:rPr lang="en-US" altLang="ko-KR" dirty="0"/>
              <a:t>, </a:t>
            </a:r>
            <a:r>
              <a:rPr lang="ko-KR" altLang="en-US" dirty="0"/>
              <a:t>최대한 작은 금액의 주식을 선택하여 테스트 하였다는 점 양해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45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데이터베이스</a:t>
            </a:r>
            <a:r>
              <a:rPr lang="en-US" altLang="ko-KR" dirty="0"/>
              <a:t>, </a:t>
            </a:r>
            <a:r>
              <a:rPr lang="en-US" altLang="ko-KR" dirty="0" err="1"/>
              <a:t>ui</a:t>
            </a:r>
            <a:r>
              <a:rPr lang="ko-KR" altLang="en-US" dirty="0"/>
              <a:t> 구현</a:t>
            </a:r>
            <a:r>
              <a:rPr lang="en-US" altLang="ko-KR" dirty="0"/>
              <a:t> / </a:t>
            </a:r>
            <a:r>
              <a:rPr lang="ko-KR" altLang="en-US" dirty="0"/>
              <a:t>프로그램 </a:t>
            </a:r>
            <a:r>
              <a:rPr lang="ko-KR" altLang="en-US" dirty="0" err="1"/>
              <a:t>실행법</a:t>
            </a:r>
            <a:r>
              <a:rPr lang="ko-KR" altLang="en-US" dirty="0"/>
              <a:t> </a:t>
            </a:r>
            <a:r>
              <a:rPr lang="en-US" altLang="ko-KR" dirty="0"/>
              <a:t>/ open </a:t>
            </a:r>
            <a:r>
              <a:rPr lang="en-US" altLang="ko-KR" dirty="0" err="1"/>
              <a:t>api</a:t>
            </a:r>
            <a:r>
              <a:rPr lang="ko-KR" altLang="en-US" dirty="0"/>
              <a:t>에 대한 설명 </a:t>
            </a:r>
            <a:r>
              <a:rPr lang="en-US" altLang="ko-KR" dirty="0"/>
              <a:t>/ </a:t>
            </a:r>
            <a:r>
              <a:rPr lang="ko-KR" altLang="en-US" dirty="0"/>
              <a:t>시연 영상으로 구성했습니다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팀장인 저는 </a:t>
            </a:r>
            <a:r>
              <a:rPr lang="en-US" altLang="ko-KR" dirty="0"/>
              <a:t>~~</a:t>
            </a:r>
            <a:r>
              <a:rPr lang="ko-KR" altLang="en-US" dirty="0"/>
              <a:t>한 </a:t>
            </a:r>
            <a:r>
              <a:rPr lang="ko-KR" altLang="en-US" dirty="0" err="1"/>
              <a:t>파트을</a:t>
            </a:r>
            <a:r>
              <a:rPr lang="ko-KR" altLang="en-US" dirty="0"/>
              <a:t> 맡아 수행했고</a:t>
            </a:r>
            <a:r>
              <a:rPr lang="en-US" altLang="ko-KR" dirty="0"/>
              <a:t>, </a:t>
            </a:r>
            <a:r>
              <a:rPr lang="ko-KR" altLang="en-US" dirty="0" err="1"/>
              <a:t>엄태상</a:t>
            </a:r>
            <a:r>
              <a:rPr lang="ko-KR" altLang="en-US" dirty="0"/>
              <a:t> 팀원은 </a:t>
            </a:r>
            <a:r>
              <a:rPr lang="en-US" altLang="ko-KR" dirty="0"/>
              <a:t>~~</a:t>
            </a:r>
            <a:r>
              <a:rPr lang="ko-KR" altLang="en-US" dirty="0"/>
              <a:t>한 파트</a:t>
            </a:r>
            <a:r>
              <a:rPr lang="en-US" altLang="ko-KR" dirty="0"/>
              <a:t>, </a:t>
            </a:r>
            <a:r>
              <a:rPr lang="ko-KR" altLang="en-US" dirty="0" err="1"/>
              <a:t>박민형</a:t>
            </a:r>
            <a:r>
              <a:rPr lang="ko-KR" altLang="en-US" dirty="0"/>
              <a:t> 팀원은 </a:t>
            </a:r>
            <a:r>
              <a:rPr lang="en-US" altLang="ko-KR" dirty="0"/>
              <a:t>~~</a:t>
            </a:r>
            <a:r>
              <a:rPr lang="ko-KR" altLang="en-US" dirty="0"/>
              <a:t>한 파트</a:t>
            </a:r>
            <a:r>
              <a:rPr lang="en-US" altLang="ko-KR" dirty="0"/>
              <a:t>, </a:t>
            </a:r>
            <a:r>
              <a:rPr lang="ko-KR" altLang="en-US" dirty="0"/>
              <a:t>김동현 팀원은 </a:t>
            </a:r>
            <a:r>
              <a:rPr lang="en-US" altLang="ko-KR" dirty="0"/>
              <a:t>~~</a:t>
            </a:r>
            <a:r>
              <a:rPr lang="ko-KR" altLang="en-US" dirty="0"/>
              <a:t>한 파트를 맡아 수행했습니다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65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제안서 발표 때 이 프로그램의 필요성에 대해서 다시 한번 설명해보겠습니다</a:t>
            </a:r>
            <a:r>
              <a:rPr lang="en-US" altLang="ko-KR" dirty="0"/>
              <a:t>. </a:t>
            </a:r>
            <a:r>
              <a:rPr lang="ko-KR" altLang="en-US" dirty="0"/>
              <a:t>이 프로그램은 사용자가 직접 매매주문을 내지 않고 지정한 특정 조건이나 매매 기법에 따라 자동으로 거래를 해주는 시스템입니다</a:t>
            </a:r>
            <a:r>
              <a:rPr lang="en-US" altLang="ko-KR" dirty="0"/>
              <a:t>. </a:t>
            </a:r>
            <a:r>
              <a:rPr lang="ko-KR" altLang="en-US" dirty="0"/>
              <a:t>이것은 시간이 없는 일반 투자자들에게 필요성이 높으며</a:t>
            </a:r>
            <a:r>
              <a:rPr lang="en-US" altLang="ko-KR" dirty="0"/>
              <a:t>, </a:t>
            </a:r>
            <a:r>
              <a:rPr lang="ko-KR" altLang="en-US" dirty="0"/>
              <a:t>감정에 휘둘리지 않고 </a:t>
            </a:r>
            <a:r>
              <a:rPr lang="ko-KR" altLang="en-US" dirty="0" err="1"/>
              <a:t>익</a:t>
            </a:r>
            <a:r>
              <a:rPr lang="en-US" altLang="ko-KR" dirty="0"/>
              <a:t>/</a:t>
            </a:r>
            <a:r>
              <a:rPr lang="ko-KR" altLang="en-US" dirty="0" err="1"/>
              <a:t>손절을</a:t>
            </a:r>
            <a:r>
              <a:rPr lang="ko-KR" altLang="en-US" dirty="0"/>
              <a:t> 하여 수익실현이 가능하게 해줍니다</a:t>
            </a:r>
            <a:r>
              <a:rPr lang="en-US" altLang="ko-KR" dirty="0"/>
              <a:t>. </a:t>
            </a:r>
            <a:r>
              <a:rPr lang="ko-KR" altLang="en-US" dirty="0"/>
              <a:t>또한 프로그램이 해주는 것이므로 정확한 분산투자가 가능해집니다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이 프로그램의 구성에 대해서 설명해보겠습니다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187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682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데이터베이스 구축부분부터 시작해보겠습니다</a:t>
            </a:r>
            <a:r>
              <a:rPr lang="en-US" altLang="ko-KR" dirty="0"/>
              <a:t>.</a:t>
            </a:r>
            <a:r>
              <a:rPr lang="ko-KR" altLang="en-US" dirty="0"/>
              <a:t> 처음</a:t>
            </a:r>
            <a:r>
              <a:rPr lang="en-US" altLang="ko-KR" dirty="0"/>
              <a:t>system</a:t>
            </a:r>
            <a:r>
              <a:rPr lang="ko-KR" altLang="en-US" dirty="0"/>
              <a:t> 계정으로 접속하여 본 </a:t>
            </a:r>
            <a:r>
              <a:rPr lang="en-US" altLang="ko-KR" dirty="0"/>
              <a:t>tablespace</a:t>
            </a:r>
            <a:r>
              <a:rPr lang="ko-KR" altLang="en-US" dirty="0"/>
              <a:t>와 임시 </a:t>
            </a:r>
            <a:r>
              <a:rPr lang="en-US" altLang="ko-KR" dirty="0" err="1"/>
              <a:t>tablesapce</a:t>
            </a:r>
            <a:r>
              <a:rPr lang="ko-KR" altLang="en-US" dirty="0"/>
              <a:t> 를 확보한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c##team</a:t>
            </a:r>
            <a:r>
              <a:rPr lang="ko-KR" altLang="en-US" dirty="0"/>
              <a:t>이라는 계정으로 접속해 </a:t>
            </a:r>
            <a:r>
              <a:rPr lang="ko-KR" altLang="en-US" dirty="0" err="1"/>
              <a:t>키움증권의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 함수로 </a:t>
            </a:r>
            <a:r>
              <a:rPr lang="ko-KR" altLang="en-US" dirty="0" err="1"/>
              <a:t>부터</a:t>
            </a:r>
            <a:r>
              <a:rPr lang="ko-KR" altLang="en-US" dirty="0"/>
              <a:t> 주식정보를 받아와 실시간으로 저장하기 위한 계정</a:t>
            </a:r>
            <a:r>
              <a:rPr lang="en-US" altLang="ko-KR" dirty="0"/>
              <a:t>,</a:t>
            </a:r>
            <a:r>
              <a:rPr lang="ko-KR" altLang="en-US" dirty="0"/>
              <a:t>계정정보</a:t>
            </a:r>
            <a:r>
              <a:rPr lang="en-US" altLang="ko-KR" dirty="0"/>
              <a:t>,</a:t>
            </a:r>
            <a:r>
              <a:rPr lang="ko-KR" altLang="en-US" dirty="0"/>
              <a:t>체결</a:t>
            </a:r>
            <a:r>
              <a:rPr lang="en-US" altLang="ko-KR" dirty="0"/>
              <a:t>,</a:t>
            </a:r>
            <a:r>
              <a:rPr lang="ko-KR" altLang="en-US" dirty="0"/>
              <a:t>주문</a:t>
            </a:r>
            <a:r>
              <a:rPr lang="en-US" altLang="ko-KR" dirty="0"/>
              <a:t>,</a:t>
            </a:r>
            <a:r>
              <a:rPr lang="ko-KR" altLang="en-US" dirty="0"/>
              <a:t>종목 릴레이션을 생성해 주었다</a:t>
            </a:r>
            <a:r>
              <a:rPr lang="en-US" altLang="ko-KR" dirty="0"/>
              <a:t>.</a:t>
            </a:r>
            <a:r>
              <a:rPr lang="ko-KR" altLang="en-US" dirty="0"/>
              <a:t>이 부분은 우리 팀 프로젝트의 초석이 될 부분으로 앞으로 나올 여러 함수에서 지금 구축한 데이터베이스를 이용하여 필요한 정보를 입맛에 맞게 저장하고</a:t>
            </a:r>
            <a:r>
              <a:rPr lang="en-US" altLang="ko-KR" dirty="0"/>
              <a:t>,</a:t>
            </a:r>
            <a:r>
              <a:rPr lang="ko-KR" altLang="en-US" dirty="0"/>
              <a:t> 빼 와서 사용할 수 있습니다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또한 </a:t>
            </a:r>
            <a:r>
              <a:rPr lang="en-US" altLang="ko-KR" dirty="0"/>
              <a:t>Oracle</a:t>
            </a:r>
            <a:r>
              <a:rPr lang="ko-KR" altLang="en-US" dirty="0"/>
              <a:t> </a:t>
            </a:r>
            <a:r>
              <a:rPr lang="en-US" altLang="ko-KR" dirty="0"/>
              <a:t>database</a:t>
            </a:r>
            <a:r>
              <a:rPr lang="ko-KR" altLang="en-US" dirty="0"/>
              <a:t>를 </a:t>
            </a:r>
            <a:r>
              <a:rPr lang="en-US" altLang="ko-KR" dirty="0"/>
              <a:t>visual studio</a:t>
            </a:r>
            <a:r>
              <a:rPr lang="ko-KR" altLang="en-US" dirty="0"/>
              <a:t>에 사용하려면 각 버전에 맞는 </a:t>
            </a:r>
            <a:r>
              <a:rPr lang="en-US" altLang="ko-KR" dirty="0"/>
              <a:t>visual studio</a:t>
            </a:r>
            <a:r>
              <a:rPr lang="ko-KR" altLang="en-US" dirty="0"/>
              <a:t> 전용 오라클 개발자 툴을 </a:t>
            </a:r>
            <a:r>
              <a:rPr lang="ko-KR" altLang="en-US" dirty="0" err="1"/>
              <a:t>에드온</a:t>
            </a:r>
            <a:r>
              <a:rPr lang="ko-KR" altLang="en-US" dirty="0"/>
              <a:t> 해줘야 하는데</a:t>
            </a:r>
            <a:r>
              <a:rPr lang="en-US" altLang="ko-KR" dirty="0"/>
              <a:t>,</a:t>
            </a:r>
            <a:r>
              <a:rPr lang="ko-KR" altLang="en-US" dirty="0"/>
              <a:t> 이때 </a:t>
            </a:r>
            <a:r>
              <a:rPr lang="en-US" altLang="ko-KR" dirty="0"/>
              <a:t>Oracle </a:t>
            </a:r>
            <a:r>
              <a:rPr lang="en-US" altLang="ko-KR" dirty="0" err="1"/>
              <a:t>managedataaccess</a:t>
            </a:r>
            <a:r>
              <a:rPr lang="ko-KR" altLang="en-US" dirty="0"/>
              <a:t> 라이브러리를 사용하여 이러한 오라클 데이터베이스와 연결해주는 함수를 정의해 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75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이제 실제 키움 </a:t>
            </a:r>
            <a:r>
              <a:rPr lang="en-US" altLang="ko-KR" dirty="0"/>
              <a:t>API</a:t>
            </a:r>
            <a:r>
              <a:rPr lang="ko-KR" altLang="en-US" dirty="0"/>
              <a:t>를 이용하여 우리가 지정한 버튼을 클릭하면</a:t>
            </a:r>
            <a:r>
              <a:rPr lang="en-US" altLang="ko-KR" dirty="0"/>
              <a:t>,</a:t>
            </a:r>
            <a:r>
              <a:rPr lang="ko-KR" altLang="en-US" dirty="0"/>
              <a:t> 로그인 창을 띄울 수 있도록 해주는 함수를 구현하였습니다</a:t>
            </a:r>
            <a:r>
              <a:rPr lang="en-US" altLang="ko-KR" dirty="0"/>
              <a:t>.</a:t>
            </a:r>
            <a:r>
              <a:rPr lang="ko-KR" altLang="en-US" dirty="0"/>
              <a:t> 전역변수로 미리 증권 아이디</a:t>
            </a:r>
            <a:r>
              <a:rPr lang="en-US" altLang="ko-KR" dirty="0"/>
              <a:t>,</a:t>
            </a:r>
            <a:r>
              <a:rPr lang="ko-KR" altLang="en-US" dirty="0"/>
              <a:t> 계좌번호 등을 담을 스트링을 구성하고</a:t>
            </a:r>
            <a:r>
              <a:rPr lang="en-US" altLang="ko-KR" dirty="0"/>
              <a:t>,</a:t>
            </a:r>
            <a:r>
              <a:rPr lang="ko-KR" altLang="en-US" dirty="0"/>
              <a:t> 실제 구현부에서는 </a:t>
            </a:r>
            <a:r>
              <a:rPr lang="en-US" altLang="ko-KR" dirty="0"/>
              <a:t>API</a:t>
            </a:r>
            <a:r>
              <a:rPr lang="ko-KR" altLang="en-US" dirty="0"/>
              <a:t> 함수인 </a:t>
            </a:r>
            <a:r>
              <a:rPr lang="en-US" altLang="ko-KR" dirty="0" err="1"/>
              <a:t>CommConnect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 err="1"/>
              <a:t>GetLoginInfo</a:t>
            </a:r>
            <a:r>
              <a:rPr lang="ko-KR" altLang="en-US" dirty="0"/>
              <a:t> 함수를 이용하여 입력 값을 프로그램 상에서 받아 키움 서버로 넘겨줍니다</a:t>
            </a:r>
            <a:r>
              <a:rPr lang="en-US" altLang="ko-KR" dirty="0"/>
              <a:t>.</a:t>
            </a:r>
            <a:r>
              <a:rPr lang="ko-KR" altLang="en-US" dirty="0"/>
              <a:t> 이런 </a:t>
            </a:r>
            <a:r>
              <a:rPr lang="en-US" altLang="ko-KR" dirty="0"/>
              <a:t>API</a:t>
            </a:r>
            <a:r>
              <a:rPr lang="ko-KR" altLang="en-US" dirty="0"/>
              <a:t> 함수 정보를 키움에서 제공하는 </a:t>
            </a:r>
            <a:r>
              <a:rPr lang="en-US" altLang="ko-KR" dirty="0"/>
              <a:t>API</a:t>
            </a:r>
            <a:r>
              <a:rPr lang="ko-KR" altLang="en-US" dirty="0"/>
              <a:t> 개발 가이드북에서 도움을 많이 받을 수 있었습니다</a:t>
            </a:r>
            <a:r>
              <a:rPr lang="en-US" altLang="ko-KR" dirty="0"/>
              <a:t>.</a:t>
            </a:r>
            <a:r>
              <a:rPr lang="ko-KR" altLang="en-US" dirty="0"/>
              <a:t> 폼에서 로그인을 클릭하면 </a:t>
            </a:r>
            <a:r>
              <a:rPr lang="ko-KR" altLang="en-US" dirty="0" err="1"/>
              <a:t>로그인창이</a:t>
            </a:r>
            <a:r>
              <a:rPr lang="ko-KR" altLang="en-US" dirty="0"/>
              <a:t> 뜨고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  <a:r>
              <a:rPr lang="en-US" altLang="ko-KR" dirty="0"/>
              <a:t>,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인증번호 등을 입력하면 이렇게 로그인이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5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UI</a:t>
            </a:r>
            <a:r>
              <a:rPr lang="ko-KR" altLang="en-US" dirty="0"/>
              <a:t> 파트입니다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엄태상</a:t>
            </a:r>
            <a:r>
              <a:rPr lang="ko-KR" altLang="en-US" dirty="0"/>
              <a:t> 팀원이 역할분담 특성상 프로젝트 초반부 시작을 맡았기 때문에 </a:t>
            </a:r>
            <a:r>
              <a:rPr lang="en-US" altLang="ko-KR" dirty="0"/>
              <a:t>UI</a:t>
            </a:r>
            <a:r>
              <a:rPr lang="ko-KR" altLang="en-US" dirty="0"/>
              <a:t>의 큰 틀 또한 구현했습니다</a:t>
            </a:r>
            <a:r>
              <a:rPr lang="en-US" altLang="ko-KR" dirty="0"/>
              <a:t>.</a:t>
            </a:r>
            <a:r>
              <a:rPr lang="ko-KR" altLang="en-US" dirty="0"/>
              <a:t> 앞의 버전은 다른 팀원들도 함께 고친 최종완성 화면이고</a:t>
            </a:r>
            <a:r>
              <a:rPr lang="en-US" altLang="ko-KR" dirty="0"/>
              <a:t>, </a:t>
            </a:r>
            <a:r>
              <a:rPr lang="ko-KR" altLang="en-US" dirty="0"/>
              <a:t>여담이지만 미적감각이 없다 싶은 </a:t>
            </a:r>
            <a:r>
              <a:rPr lang="ko-KR" altLang="en-US" dirty="0" err="1"/>
              <a:t>엄태상</a:t>
            </a:r>
            <a:r>
              <a:rPr lang="ko-KR" altLang="en-US" dirty="0"/>
              <a:t> 팀원의 초기 프로토타입은 정말 삭막했습니다</a:t>
            </a:r>
            <a:r>
              <a:rPr lang="en-US" altLang="ko-KR" dirty="0"/>
              <a:t>.</a:t>
            </a:r>
            <a:r>
              <a:rPr lang="ko-KR" altLang="en-US" dirty="0"/>
              <a:t> 그래도 틀을 잡아준 덕분에 다른 팀원들이 이걸 바탕으로 쌓아 올릴 수 있었습니다</a:t>
            </a:r>
            <a:r>
              <a:rPr lang="en-US" altLang="ko-KR" dirty="0"/>
              <a:t>.</a:t>
            </a:r>
            <a:r>
              <a:rPr lang="ko-KR" altLang="en-US" dirty="0"/>
              <a:t> 메인 부분은 차트가 있는 </a:t>
            </a:r>
            <a:r>
              <a:rPr lang="ko-KR" altLang="en-US" dirty="0" err="1"/>
              <a:t>그리드뷰</a:t>
            </a:r>
            <a:r>
              <a:rPr lang="ko-KR" altLang="en-US" dirty="0"/>
              <a:t> 인데 저 부분에서 종목코드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종목명</a:t>
            </a:r>
            <a:r>
              <a:rPr lang="en-US" altLang="ko-KR" dirty="0"/>
              <a:t>,</a:t>
            </a:r>
            <a:r>
              <a:rPr lang="ko-KR" altLang="en-US" dirty="0"/>
              <a:t> 매수가</a:t>
            </a:r>
            <a:r>
              <a:rPr lang="en-US" altLang="ko-KR" dirty="0"/>
              <a:t>,</a:t>
            </a:r>
            <a:r>
              <a:rPr lang="ko-KR" altLang="en-US" dirty="0"/>
              <a:t> 목표가 등 중요한 정보를 입력하여 데이터베이스에 저장하고</a:t>
            </a:r>
            <a:r>
              <a:rPr lang="en-US" altLang="ko-KR" dirty="0"/>
              <a:t>,</a:t>
            </a:r>
            <a:r>
              <a:rPr lang="ko-KR" altLang="en-US" dirty="0"/>
              <a:t> 필요할 때마다 불러오기</a:t>
            </a:r>
            <a:r>
              <a:rPr lang="en-US" altLang="ko-KR" dirty="0"/>
              <a:t>,</a:t>
            </a:r>
            <a:r>
              <a:rPr lang="ko-KR" altLang="en-US" dirty="0"/>
              <a:t> 삽입</a:t>
            </a:r>
            <a:r>
              <a:rPr lang="en-US" altLang="ko-KR" dirty="0"/>
              <a:t>,</a:t>
            </a:r>
            <a:r>
              <a:rPr lang="ko-KR" altLang="en-US" dirty="0"/>
              <a:t>제거</a:t>
            </a:r>
            <a:r>
              <a:rPr lang="en-US" altLang="ko-KR" dirty="0"/>
              <a:t>,</a:t>
            </a:r>
            <a:r>
              <a:rPr lang="ko-KR" altLang="en-US" dirty="0"/>
              <a:t> 수정 등을 통해 편한 화면을 연출했습니다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07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사용자가 초기에 종목에 대해 거래를 어떻게 진행할 것인지 설정을 합니다</a:t>
            </a:r>
            <a:r>
              <a:rPr lang="en-US" altLang="ko-KR" dirty="0"/>
              <a:t>. </a:t>
            </a:r>
            <a:r>
              <a:rPr lang="ko-KR" altLang="en-US" dirty="0"/>
              <a:t>설정해야 할 것으로는 입력한 종목 순번</a:t>
            </a:r>
            <a:r>
              <a:rPr lang="en-US" altLang="ko-KR" dirty="0"/>
              <a:t>, </a:t>
            </a:r>
            <a:r>
              <a:rPr lang="ko-KR" altLang="en-US" dirty="0"/>
              <a:t>종목의 코드</a:t>
            </a:r>
            <a:r>
              <a:rPr lang="en-US" altLang="ko-KR" dirty="0"/>
              <a:t>, </a:t>
            </a:r>
            <a:r>
              <a:rPr lang="ko-KR" altLang="en-US" dirty="0" err="1"/>
              <a:t>종목명</a:t>
            </a:r>
            <a:r>
              <a:rPr lang="en-US" altLang="ko-KR" dirty="0"/>
              <a:t>, </a:t>
            </a:r>
            <a:r>
              <a:rPr lang="ko-KR" altLang="en-US" dirty="0" err="1"/>
              <a:t>동거래</a:t>
            </a:r>
            <a:r>
              <a:rPr lang="ko-KR" altLang="en-US" dirty="0"/>
              <a:t> 중 우선순위</a:t>
            </a:r>
            <a:r>
              <a:rPr lang="en-US" altLang="ko-KR" dirty="0"/>
              <a:t>, </a:t>
            </a:r>
            <a:r>
              <a:rPr lang="ko-KR" altLang="en-US" dirty="0"/>
              <a:t>보유 자산 중 투자할 금액</a:t>
            </a:r>
            <a:r>
              <a:rPr lang="en-US" altLang="ko-KR" dirty="0"/>
              <a:t>(</a:t>
            </a:r>
            <a:r>
              <a:rPr lang="ko-KR" altLang="en-US" dirty="0"/>
              <a:t>이 금액에 맞춰 매수가능한 범위에서 최대한 많이 매수합니다</a:t>
            </a:r>
            <a:r>
              <a:rPr lang="en-US" altLang="ko-KR" dirty="0"/>
              <a:t>.), </a:t>
            </a:r>
            <a:r>
              <a:rPr lang="ko-KR" altLang="en-US" dirty="0"/>
              <a:t>얼마에 살지 정하는 매수가</a:t>
            </a:r>
            <a:r>
              <a:rPr lang="en-US" altLang="ko-KR" dirty="0"/>
              <a:t>, </a:t>
            </a:r>
            <a:r>
              <a:rPr lang="ko-KR" altLang="en-US" dirty="0" err="1"/>
              <a:t>익절을</a:t>
            </a:r>
            <a:r>
              <a:rPr lang="ko-KR" altLang="en-US" dirty="0"/>
              <a:t> 볼 목표가</a:t>
            </a:r>
            <a:r>
              <a:rPr lang="en-US" altLang="ko-KR" dirty="0"/>
              <a:t>, </a:t>
            </a:r>
            <a:r>
              <a:rPr lang="ko-KR" altLang="en-US" dirty="0" err="1"/>
              <a:t>손절을</a:t>
            </a:r>
            <a:r>
              <a:rPr lang="ko-KR" altLang="en-US" dirty="0"/>
              <a:t> 볼 </a:t>
            </a:r>
            <a:r>
              <a:rPr lang="ko-KR" altLang="en-US" dirty="0" err="1"/>
              <a:t>손절가</a:t>
            </a:r>
            <a:r>
              <a:rPr lang="en-US" altLang="ko-KR" dirty="0"/>
              <a:t>, </a:t>
            </a:r>
            <a:r>
              <a:rPr lang="ko-KR" altLang="en-US" dirty="0"/>
              <a:t>자동매매로 매수</a:t>
            </a:r>
            <a:r>
              <a:rPr lang="en-US" altLang="ko-KR" dirty="0"/>
              <a:t>, </a:t>
            </a:r>
            <a:r>
              <a:rPr lang="ko-KR" altLang="en-US" dirty="0" err="1"/>
              <a:t>매도중</a:t>
            </a:r>
            <a:r>
              <a:rPr lang="ko-KR" altLang="en-US" dirty="0"/>
              <a:t> 어떤 기능을 사용할지 정하는 매수매도 유무 체크</a:t>
            </a:r>
            <a:r>
              <a:rPr lang="en-US" altLang="ko-KR" dirty="0"/>
              <a:t>, </a:t>
            </a:r>
            <a:r>
              <a:rPr lang="ko-KR" altLang="en-US" dirty="0"/>
              <a:t>이 테이블을 선택하여 조작할 </a:t>
            </a:r>
            <a:r>
              <a:rPr lang="ko-KR" altLang="en-US" dirty="0" err="1"/>
              <a:t>체크란으로</a:t>
            </a:r>
            <a:r>
              <a:rPr lang="ko-KR" altLang="en-US" dirty="0"/>
              <a:t> 구성됩니다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첫 번째 작업으로 테이블 각 열에 알맞은 정보를 기입합니다</a:t>
            </a:r>
            <a:r>
              <a:rPr lang="en-US" altLang="ko-KR" dirty="0"/>
              <a:t>. </a:t>
            </a:r>
            <a:r>
              <a:rPr lang="ko-KR" altLang="en-US" dirty="0"/>
              <a:t>여기서 보이시는 것처럼 처음 넣는 것이므로 </a:t>
            </a:r>
            <a:r>
              <a:rPr lang="en-US" altLang="ko-KR" dirty="0"/>
              <a:t>0</a:t>
            </a:r>
            <a:r>
              <a:rPr lang="ko-KR" altLang="en-US" dirty="0"/>
              <a:t>번째 종목코드 종목 명</a:t>
            </a:r>
            <a:r>
              <a:rPr lang="en-US" altLang="ko-KR" dirty="0"/>
              <a:t>, </a:t>
            </a:r>
            <a:r>
              <a:rPr lang="ko-KR" altLang="en-US" dirty="0"/>
              <a:t>매매 우선순위 투자 정보 매수 매도 중 사용할 기능들을 모두 잘 작성하고 삽입을 누르면 데이터베이스로 정보가 저장이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조회 버튼인데</a:t>
            </a:r>
            <a:r>
              <a:rPr lang="en-US" altLang="ko-KR" dirty="0"/>
              <a:t>, </a:t>
            </a:r>
            <a:r>
              <a:rPr lang="ko-KR" altLang="en-US" dirty="0"/>
              <a:t>제가 삽입하거나 수정한 정보에 대해 데이터베이스에 저장된 정보를 불러오는 역할을 합니다</a:t>
            </a:r>
            <a:r>
              <a:rPr lang="en-US" altLang="ko-KR" dirty="0"/>
              <a:t>. UI</a:t>
            </a:r>
            <a:r>
              <a:rPr lang="ko-KR" altLang="en-US" dirty="0"/>
              <a:t>에는 다음과 같이 테이블을 조회했다는 로그와 전에 지정했던 종목 거래 설정 내역이 출력되게 됩니다</a:t>
            </a:r>
            <a:r>
              <a:rPr lang="en-US" altLang="ko-KR" dirty="0"/>
              <a:t>. </a:t>
            </a:r>
            <a:r>
              <a:rPr lang="ko-KR" altLang="en-US" dirty="0"/>
              <a:t>나머지 삽입</a:t>
            </a:r>
            <a:r>
              <a:rPr lang="en-US" altLang="ko-KR" dirty="0"/>
              <a:t>, </a:t>
            </a:r>
            <a:r>
              <a:rPr lang="ko-KR" altLang="en-US" dirty="0"/>
              <a:t>수정 제거 또한 유사한 일련의 과정으로 </a:t>
            </a:r>
            <a:r>
              <a:rPr lang="en-US" altLang="ko-KR" dirty="0"/>
              <a:t>DBMS</a:t>
            </a:r>
            <a:r>
              <a:rPr lang="ko-KR" altLang="en-US" dirty="0"/>
              <a:t>에 쿼리문으로 접근하여 조작하는 방식으로 구현됐습니다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다음은 자동매매 시작</a:t>
            </a:r>
            <a:r>
              <a:rPr lang="en-US" altLang="ko-KR" dirty="0"/>
              <a:t>, </a:t>
            </a:r>
            <a:r>
              <a:rPr lang="ko-KR" altLang="en-US" dirty="0"/>
              <a:t>종료 버튼입니다</a:t>
            </a:r>
            <a:r>
              <a:rPr lang="en-US" altLang="ko-KR" dirty="0"/>
              <a:t>. </a:t>
            </a:r>
            <a:r>
              <a:rPr lang="ko-KR" altLang="en-US" dirty="0"/>
              <a:t>자동매매 알고리즘이 들어간 버튼으로 이 프로그램의 핵심을 담고 있습니다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먼저 순서는 매수매도 유무 란에 어떤 기능을 수행할 것인지 체크한 뒤 체크 란을 기입하고 자동매매 예약을 시작합니다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200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이 그림은 주식 주문과 체결의 실시간 응답 구성입니다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프로그램에서 주식을 주문하면 키움 증권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에 접속하여 앞에 설명 드렸던 것처럼 서버에서 사용자 정보와 증권에 저장된 내 정보가 같은 지 확인후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매수가능 금액이 정상적으로 확인되면 주문을 실행하게 됩니다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그후 체결이 완료되면 다시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에 접속하여 바뀐 데이터를 처리하게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7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71347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30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3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jh-19/Recal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unak.tistory.com/m/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velog.io/@ansalstmd/C-%EC%95%8C%EC%95%84%EA%B0%80%EA%B8%B0-6.-C-%EB%84%A4%EC%9D%B4%EB%B2%84-API%EB%A1%9C-%EB%89%B4%EC%8A%A4-%EC%A0%95%EB%B3%B4-%EB%B0%9B%EC%95%84%EC%98%A4%EA%B8%B0#-2-nuget%EC%97%90%EC%84%9C-netonsoftjson-%EC%84%A4%EC%B9%98" TargetMode="External"/><Relationship Id="rId5" Type="http://schemas.openxmlformats.org/officeDocument/2006/relationships/hyperlink" Target="http://www.toughman.pe.kr/2017/05/c%EC%9D%84-%EC%9D%B4%EC%9A%A9%ED%95%9C-%EB%84%A4%EC%9D%B4%EB%B2%84-%EC%98%A4%ED%94%88-api-%EC%97%B0%EB%8F%99/" TargetMode="External"/><Relationship Id="rId4" Type="http://schemas.openxmlformats.org/officeDocument/2006/relationships/hyperlink" Target="https://m.blog.naver.com/jhsgo/221523044204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710EFA-C153-C126-10B4-034C2E07E5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96902" y="2607547"/>
            <a:ext cx="5398196" cy="1536189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Stock Auto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주식자동매매 프로그램</a:t>
            </a:r>
            <a:endParaRPr kumimoji="0" lang="ko-KR" altLang="en-US" sz="2000" b="1" i="0" u="none" strike="noStrike" kern="1200" cap="none" spc="0" normalizeH="0" baseline="0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43D35-28DA-63FD-9096-B6942C383890}"/>
              </a:ext>
            </a:extLst>
          </p:cNvPr>
          <p:cNvSpPr txBox="1"/>
          <p:nvPr/>
        </p:nvSpPr>
        <p:spPr>
          <a:xfrm>
            <a:off x="116468" y="112878"/>
            <a:ext cx="37192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+mn-ea"/>
              </a:rPr>
              <a:t>6</a:t>
            </a:r>
            <a:r>
              <a:rPr lang="ko-KR" altLang="en-US" sz="2000" b="1" spc="600" dirty="0">
                <a:solidFill>
                  <a:schemeClr val="bg1"/>
                </a:solidFill>
                <a:latin typeface="+mn-ea"/>
              </a:rPr>
              <a:t>조 </a:t>
            </a:r>
            <a:r>
              <a:rPr lang="en-US" altLang="ko-KR" sz="2000" b="1" spc="600" dirty="0">
                <a:solidFill>
                  <a:schemeClr val="bg1"/>
                </a:solidFill>
                <a:latin typeface="+mn-ea"/>
              </a:rPr>
              <a:t>[</a:t>
            </a:r>
            <a:r>
              <a:rPr lang="ko-KR" altLang="en-US" sz="2000" b="1" spc="600" dirty="0" err="1">
                <a:solidFill>
                  <a:schemeClr val="bg1"/>
                </a:solidFill>
                <a:latin typeface="+mn-ea"/>
              </a:rPr>
              <a:t>다시들으시려면</a:t>
            </a:r>
            <a:r>
              <a:rPr lang="en-US" altLang="ko-KR" sz="2000" b="1" spc="600" dirty="0">
                <a:solidFill>
                  <a:schemeClr val="bg1"/>
                </a:solidFill>
                <a:latin typeface="+mn-ea"/>
              </a:rPr>
              <a:t>#]</a:t>
            </a:r>
            <a:endParaRPr lang="ko-KR" altLang="en-US" sz="2000" b="1" spc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59416-8CD3-FED2-3367-54A7BB0EDA6C}"/>
              </a:ext>
            </a:extLst>
          </p:cNvPr>
          <p:cNvSpPr txBox="1"/>
          <p:nvPr/>
        </p:nvSpPr>
        <p:spPr>
          <a:xfrm>
            <a:off x="8365494" y="5439390"/>
            <a:ext cx="3653564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spc="600" dirty="0">
                <a:solidFill>
                  <a:schemeClr val="bg1"/>
                </a:solidFill>
                <a:latin typeface="+mn-ea"/>
              </a:rPr>
              <a:t>팀장</a:t>
            </a:r>
            <a:r>
              <a:rPr lang="ko-KR" altLang="en-US" sz="1600" spc="6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600" dirty="0">
                <a:solidFill>
                  <a:schemeClr val="bg1"/>
                </a:solidFill>
                <a:latin typeface="+mn-ea"/>
              </a:rPr>
              <a:t>2019203072 </a:t>
            </a:r>
            <a:r>
              <a:rPr lang="ko-KR" altLang="en-US" sz="1600" spc="600" dirty="0">
                <a:solidFill>
                  <a:schemeClr val="bg1"/>
                </a:solidFill>
                <a:latin typeface="+mn-ea"/>
              </a:rPr>
              <a:t>최지훈</a:t>
            </a:r>
            <a:endParaRPr lang="en-US" altLang="ko-KR" sz="1600" spc="600" dirty="0">
              <a:solidFill>
                <a:schemeClr val="bg1"/>
              </a:solidFill>
              <a:latin typeface="+mn-ea"/>
            </a:endParaRPr>
          </a:p>
          <a:p>
            <a:pPr algn="r">
              <a:defRPr/>
            </a:pPr>
            <a:r>
              <a:rPr lang="en-US" altLang="ko-KR" sz="1600" spc="600" dirty="0">
                <a:solidFill>
                  <a:schemeClr val="bg1"/>
                </a:solidFill>
                <a:latin typeface="+mn-ea"/>
              </a:rPr>
              <a:t>2018203026 </a:t>
            </a:r>
            <a:r>
              <a:rPr lang="ko-KR" altLang="en-US" sz="1600" spc="600" dirty="0">
                <a:solidFill>
                  <a:schemeClr val="bg1"/>
                </a:solidFill>
                <a:latin typeface="+mn-ea"/>
              </a:rPr>
              <a:t>김동현</a:t>
            </a:r>
            <a:endParaRPr lang="en-US" altLang="ko-KR" sz="1600" spc="600" dirty="0">
              <a:solidFill>
                <a:schemeClr val="bg1"/>
              </a:solidFill>
              <a:latin typeface="+mn-ea"/>
            </a:endParaRPr>
          </a:p>
          <a:p>
            <a:pPr algn="r">
              <a:defRPr/>
            </a:pPr>
            <a:r>
              <a:rPr lang="en-US" altLang="ko-KR" sz="1600" spc="600" dirty="0">
                <a:solidFill>
                  <a:schemeClr val="bg1"/>
                </a:solidFill>
                <a:latin typeface="+mn-ea"/>
              </a:rPr>
              <a:t>2019203038 </a:t>
            </a:r>
            <a:r>
              <a:rPr lang="ko-KR" altLang="en-US" sz="1600" spc="600" dirty="0" err="1">
                <a:solidFill>
                  <a:schemeClr val="bg1"/>
                </a:solidFill>
                <a:latin typeface="+mn-ea"/>
              </a:rPr>
              <a:t>엄태상</a:t>
            </a:r>
            <a:endParaRPr lang="en-US" altLang="ko-KR" sz="1600" spc="600" dirty="0">
              <a:solidFill>
                <a:schemeClr val="bg1"/>
              </a:solidFill>
              <a:latin typeface="+mn-ea"/>
            </a:endParaRPr>
          </a:p>
          <a:p>
            <a:pPr algn="r">
              <a:defRPr/>
            </a:pPr>
            <a:r>
              <a:rPr lang="en-US" altLang="ko-KR" sz="1600" spc="600" dirty="0">
                <a:solidFill>
                  <a:schemeClr val="bg1"/>
                </a:solidFill>
                <a:latin typeface="+mn-ea"/>
              </a:rPr>
              <a:t>2019203066 </a:t>
            </a:r>
            <a:r>
              <a:rPr lang="ko-KR" altLang="en-US" sz="1600" spc="600" dirty="0" err="1">
                <a:solidFill>
                  <a:schemeClr val="bg1"/>
                </a:solidFill>
                <a:latin typeface="+mn-ea"/>
              </a:rPr>
              <a:t>박민형</a:t>
            </a:r>
            <a:endParaRPr lang="ko-KR" altLang="en-US" sz="1600" spc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D1709-ABBC-5868-7105-B0F2B3E99E76}"/>
              </a:ext>
            </a:extLst>
          </p:cNvPr>
          <p:cNvSpPr txBox="1"/>
          <p:nvPr/>
        </p:nvSpPr>
        <p:spPr>
          <a:xfrm>
            <a:off x="116468" y="6437345"/>
            <a:ext cx="2285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cjh-19/Recall (github.com)</a:t>
            </a:r>
            <a:endParaRPr lang="ko-KR" altLang="en-US" sz="14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6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89C3E3-BAAA-D680-EB4F-DDF5F7142023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18C5D-330F-91E6-7473-C4EA8000FE66}"/>
              </a:ext>
            </a:extLst>
          </p:cNvPr>
          <p:cNvSpPr txBox="1"/>
          <p:nvPr/>
        </p:nvSpPr>
        <p:spPr>
          <a:xfrm>
            <a:off x="802886" y="363082"/>
            <a:ext cx="344357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주문</a:t>
            </a: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</a:rPr>
              <a:t>/ 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체결 응답 구성</a:t>
            </a:r>
            <a:endParaRPr lang="en-US" altLang="ko-KR" sz="2000" b="1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BAF13-32EF-05C7-69B7-9CB4BAFB4AB5}"/>
              </a:ext>
            </a:extLst>
          </p:cNvPr>
          <p:cNvSpPr/>
          <p:nvPr/>
        </p:nvSpPr>
        <p:spPr>
          <a:xfrm>
            <a:off x="1594500" y="1749778"/>
            <a:ext cx="3700911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사용자 </a:t>
            </a:r>
            <a:r>
              <a:rPr lang="en-US" altLang="ko-KR" sz="2800" b="1" dirty="0"/>
              <a:t>PC</a:t>
            </a:r>
            <a:endParaRPr lang="ko-KR" altLang="en-US" sz="28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FBA74FC-0850-5C2A-CEA1-1AEDFFA2EE32}"/>
              </a:ext>
            </a:extLst>
          </p:cNvPr>
          <p:cNvSpPr/>
          <p:nvPr/>
        </p:nvSpPr>
        <p:spPr>
          <a:xfrm>
            <a:off x="1594500" y="2599267"/>
            <a:ext cx="3700911" cy="25625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7020E-65EA-F281-25F6-CF7FB1D82204}"/>
              </a:ext>
            </a:extLst>
          </p:cNvPr>
          <p:cNvSpPr/>
          <p:nvPr/>
        </p:nvSpPr>
        <p:spPr>
          <a:xfrm>
            <a:off x="1783644" y="3093156"/>
            <a:ext cx="880534" cy="16707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자동매매</a:t>
            </a:r>
            <a:br>
              <a:rPr lang="en-US" altLang="ko-KR" sz="1200" dirty="0"/>
            </a:br>
            <a:r>
              <a:rPr lang="ko-KR" altLang="en-US" sz="1200" dirty="0"/>
              <a:t>스레드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039738-99D4-4503-99EC-0C080B8280E3}"/>
              </a:ext>
            </a:extLst>
          </p:cNvPr>
          <p:cNvSpPr/>
          <p:nvPr/>
        </p:nvSpPr>
        <p:spPr>
          <a:xfrm>
            <a:off x="3004688" y="3093155"/>
            <a:ext cx="880534" cy="16707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Open</a:t>
            </a:r>
            <a:br>
              <a:rPr lang="en-US" altLang="ko-KR" sz="1200" dirty="0"/>
            </a:br>
            <a:r>
              <a:rPr lang="en-US" altLang="ko-KR" sz="1200" dirty="0"/>
              <a:t>API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C834D-58C0-53E7-1AF4-A557E6ECA247}"/>
              </a:ext>
            </a:extLst>
          </p:cNvPr>
          <p:cNvSpPr/>
          <p:nvPr/>
        </p:nvSpPr>
        <p:spPr>
          <a:xfrm>
            <a:off x="4179654" y="3093153"/>
            <a:ext cx="1031900" cy="16707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이벤트</a:t>
            </a:r>
            <a:r>
              <a:rPr lang="en-US" altLang="ko-KR" sz="1200" dirty="0"/>
              <a:t> </a:t>
            </a:r>
            <a:r>
              <a:rPr lang="ko-KR" altLang="en-US" sz="1200" dirty="0"/>
              <a:t>대기</a:t>
            </a:r>
            <a:endParaRPr lang="en-US" altLang="ko-KR" sz="1200" dirty="0"/>
          </a:p>
          <a:p>
            <a:pPr algn="ctr"/>
            <a:r>
              <a:rPr lang="ko-KR" altLang="en-US" sz="1200" dirty="0"/>
              <a:t>및</a:t>
            </a:r>
            <a:endParaRPr lang="en-US" altLang="ko-KR" sz="1200" dirty="0"/>
          </a:p>
          <a:p>
            <a:pPr algn="ctr"/>
            <a:r>
              <a:rPr lang="ko-KR" altLang="en-US" sz="1200" dirty="0"/>
              <a:t>데이터 수신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99F600-2BF8-CF70-CA9C-4D9461098220}"/>
              </a:ext>
            </a:extLst>
          </p:cNvPr>
          <p:cNvSpPr/>
          <p:nvPr/>
        </p:nvSpPr>
        <p:spPr>
          <a:xfrm>
            <a:off x="6707445" y="1749778"/>
            <a:ext cx="3700911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키움 증권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3F4AB7-D416-FEFE-5CDD-25FF3C358B05}"/>
              </a:ext>
            </a:extLst>
          </p:cNvPr>
          <p:cNvSpPr/>
          <p:nvPr/>
        </p:nvSpPr>
        <p:spPr>
          <a:xfrm>
            <a:off x="6707445" y="2599267"/>
            <a:ext cx="3700911" cy="25625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2AF2B1-5283-0307-FF13-A2523178E6A5}"/>
              </a:ext>
            </a:extLst>
          </p:cNvPr>
          <p:cNvSpPr/>
          <p:nvPr/>
        </p:nvSpPr>
        <p:spPr>
          <a:xfrm>
            <a:off x="6856965" y="3093155"/>
            <a:ext cx="1474235" cy="167075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 API</a:t>
            </a:r>
          </a:p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1AD0D8-36A2-EC8E-BDBB-34C3E8175EB1}"/>
              </a:ext>
            </a:extLst>
          </p:cNvPr>
          <p:cNvSpPr/>
          <p:nvPr/>
        </p:nvSpPr>
        <p:spPr>
          <a:xfrm>
            <a:off x="8738871" y="3092767"/>
            <a:ext cx="1474235" cy="16481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원장 </a:t>
            </a:r>
            <a:endParaRPr lang="en-US" altLang="ko-KR" dirty="0"/>
          </a:p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356076B-6637-F1F7-882F-08F3432078B6}"/>
              </a:ext>
            </a:extLst>
          </p:cNvPr>
          <p:cNvSpPr/>
          <p:nvPr/>
        </p:nvSpPr>
        <p:spPr>
          <a:xfrm rot="10800000">
            <a:off x="3639515" y="3760608"/>
            <a:ext cx="680560" cy="38594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FFF0436-9BE4-31A6-06D8-6E259303BC5E}"/>
              </a:ext>
            </a:extLst>
          </p:cNvPr>
          <p:cNvSpPr/>
          <p:nvPr/>
        </p:nvSpPr>
        <p:spPr>
          <a:xfrm>
            <a:off x="2572890" y="3760608"/>
            <a:ext cx="680560" cy="38594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왼쪽/오른쪽 22">
            <a:extLst>
              <a:ext uri="{FF2B5EF4-FFF2-40B4-BE49-F238E27FC236}">
                <a16:creationId xmlns:a16="http://schemas.microsoft.com/office/drawing/2014/main" id="{68735788-634D-32FE-FF33-6911C5B80333}"/>
              </a:ext>
            </a:extLst>
          </p:cNvPr>
          <p:cNvSpPr/>
          <p:nvPr/>
        </p:nvSpPr>
        <p:spPr>
          <a:xfrm>
            <a:off x="8041265" y="3687584"/>
            <a:ext cx="1012424" cy="531988"/>
          </a:xfrm>
          <a:prstGeom prst="left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으로 구부러짐 23">
            <a:extLst>
              <a:ext uri="{FF2B5EF4-FFF2-40B4-BE49-F238E27FC236}">
                <a16:creationId xmlns:a16="http://schemas.microsoft.com/office/drawing/2014/main" id="{E73CEB5A-F9C5-BFDF-84E2-90B87D5F6838}"/>
              </a:ext>
            </a:extLst>
          </p:cNvPr>
          <p:cNvSpPr/>
          <p:nvPr/>
        </p:nvSpPr>
        <p:spPr>
          <a:xfrm rot="16200000">
            <a:off x="5025387" y="3065824"/>
            <a:ext cx="1111495" cy="4484131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C1995ED-A04B-909F-6E6E-B181D2CED389}"/>
              </a:ext>
            </a:extLst>
          </p:cNvPr>
          <p:cNvSpPr/>
          <p:nvPr/>
        </p:nvSpPr>
        <p:spPr>
          <a:xfrm rot="10800000">
            <a:off x="5094454" y="3720968"/>
            <a:ext cx="1885993" cy="38594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D0AE5A-617C-A932-C679-0AB6F432E3BB}"/>
              </a:ext>
            </a:extLst>
          </p:cNvPr>
          <p:cNvSpPr txBox="1"/>
          <p:nvPr/>
        </p:nvSpPr>
        <p:spPr>
          <a:xfrm>
            <a:off x="4939772" y="5420325"/>
            <a:ext cx="128272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 dirty="0"/>
              <a:t>2.</a:t>
            </a:r>
            <a:r>
              <a:rPr lang="ko-KR" altLang="en-US" b="1" dirty="0"/>
              <a:t>주문요청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1B9375-ACE3-C7D1-54D8-6273F5BF816A}"/>
              </a:ext>
            </a:extLst>
          </p:cNvPr>
          <p:cNvSpPr txBox="1"/>
          <p:nvPr/>
        </p:nvSpPr>
        <p:spPr>
          <a:xfrm>
            <a:off x="2248183" y="4306361"/>
            <a:ext cx="1119312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</a:t>
            </a:r>
            <a:r>
              <a:rPr lang="ko-KR" altLang="en-US" sz="1400" b="1" dirty="0"/>
              <a:t>주식 주문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1069B6-2EAB-AC67-BA7E-86E91F5690AD}"/>
              </a:ext>
            </a:extLst>
          </p:cNvPr>
          <p:cNvSpPr txBox="1"/>
          <p:nvPr/>
        </p:nvSpPr>
        <p:spPr>
          <a:xfrm>
            <a:off x="3463472" y="4275637"/>
            <a:ext cx="129875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데이터 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3DB648-5FA8-D25C-B444-91E29AA24A20}"/>
              </a:ext>
            </a:extLst>
          </p:cNvPr>
          <p:cNvSpPr txBox="1"/>
          <p:nvPr/>
        </p:nvSpPr>
        <p:spPr>
          <a:xfrm>
            <a:off x="5454617" y="4032624"/>
            <a:ext cx="111921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4.</a:t>
            </a:r>
            <a:r>
              <a:rPr lang="ko-KR" altLang="en-US" sz="1400" b="1" dirty="0"/>
              <a:t>주문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체결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내역 송신 </a:t>
            </a:r>
            <a:endParaRPr lang="en-US" altLang="ko-KR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C81649-9D20-A0D8-FDCE-1312FE92FB0B}"/>
              </a:ext>
            </a:extLst>
          </p:cNvPr>
          <p:cNvSpPr txBox="1"/>
          <p:nvPr/>
        </p:nvSpPr>
        <p:spPr>
          <a:xfrm>
            <a:off x="8003488" y="4261596"/>
            <a:ext cx="111921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</a:t>
            </a:r>
            <a:r>
              <a:rPr lang="ko-KR" altLang="en-US" sz="1400" b="1" dirty="0"/>
              <a:t>요청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응답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7DAD1-88FB-6EEA-3444-E774C744C094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4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1C80CD8-8682-E21C-C748-E078AB5D993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E18D7CF-D37F-46F0-105C-4E1B40837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47" y="1181123"/>
            <a:ext cx="7909188" cy="4193517"/>
          </a:xfrm>
          <a:prstGeom prst="rect">
            <a:avLst/>
          </a:prstGeom>
        </p:spPr>
      </p:pic>
      <p:pic>
        <p:nvPicPr>
          <p:cNvPr id="6" name="그림 5" descr="텍스트, 컴퓨터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1596E63E-D6B2-4944-0457-C6D7055F8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" y="859069"/>
            <a:ext cx="2072826" cy="3440300"/>
          </a:xfrm>
          <a:prstGeom prst="rect">
            <a:avLst/>
          </a:prstGeom>
        </p:spPr>
      </p:pic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16FEEC16-13FB-D51E-09D2-11FB007267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81" y="4600192"/>
            <a:ext cx="2732268" cy="174489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08DC6C-317B-143D-2C59-86B69B169BEB}"/>
              </a:ext>
            </a:extLst>
          </p:cNvPr>
          <p:cNvCxnSpPr>
            <a:cxnSpLocks/>
          </p:cNvCxnSpPr>
          <p:nvPr/>
        </p:nvCxnSpPr>
        <p:spPr>
          <a:xfrm flipH="1" flipV="1">
            <a:off x="1706880" y="3429000"/>
            <a:ext cx="906780" cy="9220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CEBD7BB-5428-71AA-D1D3-9E5E51F5D777}"/>
              </a:ext>
            </a:extLst>
          </p:cNvPr>
          <p:cNvCxnSpPr>
            <a:cxnSpLocks/>
          </p:cNvCxnSpPr>
          <p:nvPr/>
        </p:nvCxnSpPr>
        <p:spPr>
          <a:xfrm>
            <a:off x="8188960" y="4892675"/>
            <a:ext cx="1016000" cy="7842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C2AA32-D767-0C30-2ED5-11C7969A5EC0}"/>
              </a:ext>
            </a:extLst>
          </p:cNvPr>
          <p:cNvSpPr txBox="1"/>
          <p:nvPr/>
        </p:nvSpPr>
        <p:spPr>
          <a:xfrm>
            <a:off x="802887" y="363082"/>
            <a:ext cx="42338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실시간 뉴스 검색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(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실행창</a:t>
            </a:r>
            <a:r>
              <a:rPr kumimoji="0" lang="en-US" altLang="ko-KR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)</a:t>
            </a:r>
            <a:r>
              <a:rPr kumimoji="0" lang="ko-KR" altLang="en-US" sz="2000" b="1" i="0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Pretendard"/>
                <a:cs typeface="+mn-cs"/>
              </a:rPr>
              <a:t> </a:t>
            </a:r>
            <a:endParaRPr kumimoji="0" lang="en-US" altLang="ko-KR" sz="2000" b="1" i="0" u="none" strike="noStrike" kern="1200" cap="none" spc="600" normalizeH="0" baseline="0" noProof="0" dirty="0">
              <a:ln>
                <a:noFill/>
              </a:ln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489C1-915B-1B41-11E0-92296ED0027A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7A49B3-876D-5BF0-E5C7-7480CCBC09F1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6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편지, 종이, 폰트이(가) 표시된 사진&#10;&#10;자동 생성된 설명">
            <a:extLst>
              <a:ext uri="{FF2B5EF4-FFF2-40B4-BE49-F238E27FC236}">
                <a16:creationId xmlns:a16="http://schemas.microsoft.com/office/drawing/2014/main" id="{93F1BF86-47D2-6929-594B-FD69F8043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00" y="763191"/>
            <a:ext cx="3755380" cy="59503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61543F-EF28-9A52-9003-B79A213DEC81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374C1-1281-2F02-B2C6-4FCBF313371C}"/>
              </a:ext>
            </a:extLst>
          </p:cNvPr>
          <p:cNvSpPr txBox="1"/>
          <p:nvPr/>
        </p:nvSpPr>
        <p:spPr>
          <a:xfrm>
            <a:off x="802887" y="363082"/>
            <a:ext cx="278794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실시간 뉴스 검색</a:t>
            </a:r>
            <a:endParaRPr lang="en-US" altLang="ko-KR" sz="2000" b="1" spc="600" dirty="0"/>
          </a:p>
        </p:txBody>
      </p:sp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F6C9D07-276F-8C57-2024-5A0831FF1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45" y="1417845"/>
            <a:ext cx="4140910" cy="3231486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DCF0B80-3565-82A7-4DB8-4CD6C9AA6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3" y="1417845"/>
            <a:ext cx="4152077" cy="48130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B5766E-3CDE-9673-9593-4939F5E8642D}"/>
              </a:ext>
            </a:extLst>
          </p:cNvPr>
          <p:cNvSpPr/>
          <p:nvPr/>
        </p:nvSpPr>
        <p:spPr>
          <a:xfrm>
            <a:off x="410406" y="1203353"/>
            <a:ext cx="1902055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BF14D-DBB9-345E-05B6-D0DD0ACB32BA}"/>
              </a:ext>
            </a:extLst>
          </p:cNvPr>
          <p:cNvSpPr txBox="1"/>
          <p:nvPr/>
        </p:nvSpPr>
        <p:spPr>
          <a:xfrm>
            <a:off x="-237514" y="1293551"/>
            <a:ext cx="31978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요청방법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1C83A0-4E28-C445-1424-4E8F837D2D6B}"/>
              </a:ext>
            </a:extLst>
          </p:cNvPr>
          <p:cNvSpPr/>
          <p:nvPr/>
        </p:nvSpPr>
        <p:spPr>
          <a:xfrm>
            <a:off x="410406" y="1686774"/>
            <a:ext cx="1902055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-Naver API</a:t>
            </a:r>
            <a:r>
              <a:rPr lang="ko-KR" altLang="en-US" b="1" dirty="0">
                <a:solidFill>
                  <a:schemeClr val="tx1"/>
                </a:solidFill>
              </a:rPr>
              <a:t>에 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JSON</a:t>
            </a:r>
            <a:r>
              <a:rPr lang="ko-KR" altLang="en-US" b="1" dirty="0">
                <a:solidFill>
                  <a:schemeClr val="tx1"/>
                </a:solidFill>
              </a:rPr>
              <a:t> 포맷 요청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결과 파일 파싱</a:t>
            </a:r>
            <a:endParaRPr lang="en-US" altLang="ko-KR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출력 결과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5C18E-BA8B-419E-2687-E005B2736129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CA8E44-B7B4-03DA-1C5B-ADBC40A77F84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F09B5-A28E-68BC-721F-019A8B1BF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9883" y="976472"/>
            <a:ext cx="4892464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2B24EF-D317-F8C7-2872-643039823A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2875D-2723-3082-50E1-B77A8E3F9C13}"/>
              </a:ext>
            </a:extLst>
          </p:cNvPr>
          <p:cNvSpPr txBox="1"/>
          <p:nvPr/>
        </p:nvSpPr>
        <p:spPr>
          <a:xfrm>
            <a:off x="5251474" y="2090466"/>
            <a:ext cx="1689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Part 3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CC402-7149-67B5-CB2E-EE4D98369F71}"/>
              </a:ext>
            </a:extLst>
          </p:cNvPr>
          <p:cNvSpPr txBox="1"/>
          <p:nvPr/>
        </p:nvSpPr>
        <p:spPr>
          <a:xfrm>
            <a:off x="3828331" y="2956411"/>
            <a:ext cx="4535338" cy="511342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8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OPEN  API</a:t>
            </a:r>
            <a:endParaRPr kumimoji="0" lang="ko-KR" altLang="en-US" sz="4800" b="1" i="0" u="none" strike="noStrike" kern="1200" cap="none" spc="0" normalizeH="0" baseline="0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15226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08FCACA-6430-ECE1-B7C2-8F2C293A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9" y="1368308"/>
            <a:ext cx="3640942" cy="4371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1CBC36-EB5F-3D49-5018-4C19A45B3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05" y="1208263"/>
            <a:ext cx="3144362" cy="45317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8C9107F-7EA0-3A81-A938-C0E7B0D1912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402F8-9F92-1C5F-9D56-C1C38E92FDF2}"/>
              </a:ext>
            </a:extLst>
          </p:cNvPr>
          <p:cNvSpPr txBox="1"/>
          <p:nvPr/>
        </p:nvSpPr>
        <p:spPr>
          <a:xfrm>
            <a:off x="802887" y="363082"/>
            <a:ext cx="26532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라이브러리 구성</a:t>
            </a:r>
            <a:endParaRPr lang="en-US" altLang="ko-KR" sz="2000" b="1" spc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4028-5B1F-B7A7-99D5-D913FE46F3F5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548A0-5CEF-5DC2-D898-BBF0D1B3D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567" y="1368308"/>
            <a:ext cx="3174342" cy="760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39A5F0-BF0B-7869-CB41-645E4C464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567" y="2191350"/>
            <a:ext cx="3567403" cy="416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6E518C-BAB4-9D2F-F411-3C2A427BB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567" y="2952140"/>
            <a:ext cx="1815176" cy="1578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D29086-A878-05A8-4706-A2E0771A3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4567" y="4665526"/>
            <a:ext cx="3322608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0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959562"/>
            <a:ext cx="10361647" cy="5564686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72753" y="3465040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cs typeface="Arial" pitchFamily="34" charset="0"/>
              </a:rPr>
              <a:t>A P I</a:t>
            </a:r>
            <a:endParaRPr lang="ko-KR" altLang="en-US" sz="3600" b="1" dirty="0">
              <a:cs typeface="Arial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A487436-3820-5CF9-8B47-B501468C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25" y="1133408"/>
            <a:ext cx="4896481" cy="21266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0891D99-56EE-DE07-C5CE-0DF65468B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052" y="4228306"/>
            <a:ext cx="4797857" cy="16458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E21943-D841-5414-FE51-B91753CAA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208" y="3974652"/>
            <a:ext cx="4453614" cy="248573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BA4C1ED-6B66-89B4-6992-7FD831588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552" y="1400943"/>
            <a:ext cx="4953691" cy="1971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17AD54E-BC98-7A5C-A319-D17CFEB98C2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75A94-CF94-E1E5-D315-A2D99A4D8D4F}"/>
              </a:ext>
            </a:extLst>
          </p:cNvPr>
          <p:cNvSpPr txBox="1"/>
          <p:nvPr/>
        </p:nvSpPr>
        <p:spPr>
          <a:xfrm>
            <a:off x="802887" y="363082"/>
            <a:ext cx="210987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 err="1"/>
              <a:t>키움증권</a:t>
            </a:r>
            <a:r>
              <a:rPr lang="en-US" altLang="ko-KR" sz="2000" b="1" spc="600" dirty="0"/>
              <a:t>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90E75-5836-F5CB-EE60-E985527B67DE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C28429-B6A5-C16F-C789-FE7BF3F9963A}"/>
              </a:ext>
            </a:extLst>
          </p:cNvPr>
          <p:cNvSpPr txBox="1"/>
          <p:nvPr/>
        </p:nvSpPr>
        <p:spPr>
          <a:xfrm>
            <a:off x="2077155" y="1069550"/>
            <a:ext cx="2076209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에서 수신된 데이터 반환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91697-507E-27C8-6BA4-942F72247CAC}"/>
              </a:ext>
            </a:extLst>
          </p:cNvPr>
          <p:cNvSpPr txBox="1"/>
          <p:nvPr/>
        </p:nvSpPr>
        <p:spPr>
          <a:xfrm>
            <a:off x="7679875" y="1057489"/>
            <a:ext cx="19912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실시간 시세 데이터를 반환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85691-0F27-6549-9575-F4046C1899A7}"/>
              </a:ext>
            </a:extLst>
          </p:cNvPr>
          <p:cNvSpPr txBox="1"/>
          <p:nvPr/>
        </p:nvSpPr>
        <p:spPr>
          <a:xfrm>
            <a:off x="2370101" y="3971859"/>
            <a:ext cx="2643672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주식의 매수매도 주문을 서버로 전송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E1DF1E-F0F1-F929-25A7-C66CB3AF66A9}"/>
              </a:ext>
            </a:extLst>
          </p:cNvPr>
          <p:cNvSpPr txBox="1"/>
          <p:nvPr/>
        </p:nvSpPr>
        <p:spPr>
          <a:xfrm>
            <a:off x="7279296" y="4206020"/>
            <a:ext cx="391004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어떤 행동을 취하는지 서버로 송신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호가조회 같은 행동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28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2398B-AFA0-4CCE-A556-FE79AD3C98F7}"/>
              </a:ext>
            </a:extLst>
          </p:cNvPr>
          <p:cNvSpPr txBox="1"/>
          <p:nvPr/>
        </p:nvSpPr>
        <p:spPr>
          <a:xfrm>
            <a:off x="8143925" y="1423485"/>
            <a:ext cx="391072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초기 개발환경 세팅</a:t>
            </a:r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endParaRPr lang="en-US" altLang="ko-KR" sz="3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ko-KR" altLang="en-US" sz="3200" dirty="0" err="1">
                <a:solidFill>
                  <a:schemeClr val="bg1"/>
                </a:solidFill>
                <a:cs typeface="Arial" pitchFamily="34" charset="0"/>
              </a:rPr>
              <a:t>쿼리문</a:t>
            </a:r>
            <a:r>
              <a:rPr lang="ko-KR" altLang="en-US" sz="3200" dirty="0">
                <a:solidFill>
                  <a:schemeClr val="bg1"/>
                </a:solidFill>
                <a:cs typeface="Arial" pitchFamily="34" charset="0"/>
              </a:rPr>
              <a:t> 오류</a:t>
            </a: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61337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6BC14-2C5D-34DF-5FEE-917F9287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9" y="1322230"/>
            <a:ext cx="7731877" cy="3614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557EF7-9815-3A0B-80DF-CF7C7BB0A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5487" y="1950199"/>
            <a:ext cx="7295740" cy="35676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FE2FCE-C281-CD93-14A1-5B4E6222B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093" y="3869534"/>
            <a:ext cx="8741829" cy="20836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FC5FC1-4641-6DE0-A60E-596E7F2FB84E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4FEED-DA33-D165-0DD4-30B558D16EF4}"/>
              </a:ext>
            </a:extLst>
          </p:cNvPr>
          <p:cNvSpPr txBox="1"/>
          <p:nvPr/>
        </p:nvSpPr>
        <p:spPr>
          <a:xfrm>
            <a:off x="802887" y="363082"/>
            <a:ext cx="312136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구현간 어려웠던 점</a:t>
            </a:r>
            <a:endParaRPr lang="en-US" altLang="ko-KR" sz="2000" b="1" spc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F55E6-9741-F510-D670-905A7CDE67AA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27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15999-C139-FB7D-3E6C-79CB47BB15CA}"/>
              </a:ext>
            </a:extLst>
          </p:cNvPr>
          <p:cNvSpPr txBox="1"/>
          <p:nvPr/>
        </p:nvSpPr>
        <p:spPr>
          <a:xfrm>
            <a:off x="5440724" y="2163683"/>
            <a:ext cx="1310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4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1E134-4405-42B0-9583-5A29F6986E90}"/>
              </a:ext>
            </a:extLst>
          </p:cNvPr>
          <p:cNvSpPr txBox="1"/>
          <p:nvPr/>
        </p:nvSpPr>
        <p:spPr>
          <a:xfrm>
            <a:off x="4727680" y="2944709"/>
            <a:ext cx="2736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시연 영상</a:t>
            </a:r>
            <a:endParaRPr lang="ko-KR" altLang="en-US" sz="40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C9107F-7EA0-3A81-A938-C0E7B0D1912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402F8-9F92-1C5F-9D56-C1C38E92FDF2}"/>
              </a:ext>
            </a:extLst>
          </p:cNvPr>
          <p:cNvSpPr txBox="1"/>
          <p:nvPr/>
        </p:nvSpPr>
        <p:spPr>
          <a:xfrm>
            <a:off x="802887" y="363082"/>
            <a:ext cx="426270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시연 영상 </a:t>
            </a:r>
            <a:r>
              <a:rPr lang="en-US" altLang="ko-KR" sz="2000" b="1" spc="600" dirty="0"/>
              <a:t>– </a:t>
            </a:r>
            <a:r>
              <a:rPr lang="ko-KR" altLang="en-US" sz="2000" b="1" spc="600" dirty="0"/>
              <a:t>모의투자 계좌</a:t>
            </a:r>
            <a:endParaRPr lang="en-US" altLang="ko-KR" sz="2000" b="1" spc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4028-5B1F-B7A7-99D5-D913FE46F3F5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모의투자계좌 거래영상">
            <a:hlinkClick r:id="" action="ppaction://media"/>
            <a:extLst>
              <a:ext uri="{FF2B5EF4-FFF2-40B4-BE49-F238E27FC236}">
                <a16:creationId xmlns:a16="http://schemas.microsoft.com/office/drawing/2014/main" id="{4807D4CE-0365-4C53-8407-0DC7C48BA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886" y="763192"/>
            <a:ext cx="10696443" cy="60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7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C9107F-7EA0-3A81-A938-C0E7B0D1912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402F8-9F92-1C5F-9D56-C1C38E92FDF2}"/>
              </a:ext>
            </a:extLst>
          </p:cNvPr>
          <p:cNvSpPr txBox="1"/>
          <p:nvPr/>
        </p:nvSpPr>
        <p:spPr>
          <a:xfrm>
            <a:off x="802887" y="363082"/>
            <a:ext cx="359585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시연 영상 </a:t>
            </a:r>
            <a:r>
              <a:rPr lang="en-US" altLang="ko-KR" sz="2000" b="1" spc="600" dirty="0"/>
              <a:t>– </a:t>
            </a:r>
            <a:r>
              <a:rPr lang="ko-KR" altLang="en-US" sz="2000" b="1" spc="600" dirty="0"/>
              <a:t>실제 계좌</a:t>
            </a:r>
            <a:endParaRPr lang="en-US" altLang="ko-KR" sz="2000" b="1" spc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4028-5B1F-B7A7-99D5-D913FE46F3F5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최종시연영상">
            <a:hlinkClick r:id="" action="ppaction://media"/>
            <a:extLst>
              <a:ext uri="{FF2B5EF4-FFF2-40B4-BE49-F238E27FC236}">
                <a16:creationId xmlns:a16="http://schemas.microsoft.com/office/drawing/2014/main" id="{45C426DB-4CAA-34D8-F05D-0C1377D7C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34" y="738808"/>
            <a:ext cx="10698098" cy="60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7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2453" y="2645569"/>
            <a:ext cx="22354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 spc="600" dirty="0" err="1">
                <a:solidFill>
                  <a:schemeClr val="bg1"/>
                </a:solidFill>
              </a:rPr>
              <a:t>엄태상</a:t>
            </a:r>
            <a:r>
              <a:rPr lang="ko-KR" altLang="en-US" sz="1500" b="1" spc="600" dirty="0">
                <a:solidFill>
                  <a:schemeClr val="bg1"/>
                </a:solidFill>
              </a:rPr>
              <a:t> 팀원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02453" y="1435634"/>
            <a:ext cx="223549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 spc="600" dirty="0">
                <a:solidFill>
                  <a:schemeClr val="bg1"/>
                </a:solidFill>
              </a:rPr>
              <a:t>최지훈 팀장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02453" y="4016393"/>
            <a:ext cx="1651414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500" b="1" spc="600" dirty="0" err="1">
                <a:solidFill>
                  <a:schemeClr val="bg1"/>
                </a:solidFill>
              </a:rPr>
              <a:t>박민형</a:t>
            </a:r>
            <a:r>
              <a:rPr lang="ko-KR" altLang="en-US" sz="1500" b="1" spc="600" dirty="0">
                <a:solidFill>
                  <a:schemeClr val="bg1"/>
                </a:solidFill>
              </a:rPr>
              <a:t> 팀원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02453" y="5179216"/>
            <a:ext cx="223549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 spc="600" dirty="0">
                <a:solidFill>
                  <a:schemeClr val="bg1"/>
                </a:solidFill>
              </a:rPr>
              <a:t>김동현 팀원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28461" y="2934703"/>
            <a:ext cx="3418974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데이터베이스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</a:t>
            </a:r>
            <a:r>
              <a:rPr lang="en-US" altLang="ko-KR" sz="2000" b="1" dirty="0">
                <a:solidFill>
                  <a:srgbClr val="92D050"/>
                </a:solidFill>
              </a:rPr>
              <a:t>UI </a:t>
            </a:r>
            <a:r>
              <a:rPr lang="ko-KR" altLang="en-US" sz="2000" b="1" dirty="0">
                <a:solidFill>
                  <a:srgbClr val="92D050"/>
                </a:solidFill>
              </a:rPr>
              <a:t>틀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지연 함수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로그인 기능 구현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0349" y="1678634"/>
            <a:ext cx="4356412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버튼 이벤트 </a:t>
            </a:r>
            <a:r>
              <a:rPr lang="ko-KR" altLang="en-US" sz="2000" b="1" dirty="0" err="1">
                <a:solidFill>
                  <a:srgbClr val="92D050"/>
                </a:solidFill>
              </a:rPr>
              <a:t>핸들러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자동매매 로직</a:t>
            </a:r>
            <a:r>
              <a:rPr lang="en-US" altLang="ko-KR" sz="2000" b="1" dirty="0">
                <a:solidFill>
                  <a:srgbClr val="92D050"/>
                </a:solidFill>
              </a:rPr>
              <a:t>, </a:t>
            </a:r>
            <a:r>
              <a:rPr lang="ko-KR" altLang="en-US" sz="2000" b="1" dirty="0">
                <a:solidFill>
                  <a:srgbClr val="92D050"/>
                </a:solidFill>
              </a:rPr>
              <a:t>전체 소스코드 디버깅과 검토</a:t>
            </a:r>
            <a:r>
              <a:rPr lang="en-US" altLang="ko-KR" sz="2000" b="1" dirty="0">
                <a:solidFill>
                  <a:srgbClr val="92D050"/>
                </a:solidFill>
              </a:rPr>
              <a:t>, </a:t>
            </a:r>
            <a:r>
              <a:rPr lang="ko-KR" altLang="en-US" sz="2000" b="1" dirty="0" err="1">
                <a:solidFill>
                  <a:srgbClr val="92D050"/>
                </a:solidFill>
              </a:rPr>
              <a:t>깃허브</a:t>
            </a:r>
            <a:r>
              <a:rPr lang="ko-KR" altLang="en-US" sz="2000" b="1" dirty="0">
                <a:solidFill>
                  <a:srgbClr val="92D050"/>
                </a:solidFill>
              </a:rPr>
              <a:t> 관리</a:t>
            </a:r>
            <a:r>
              <a:rPr lang="en-US" altLang="ko-KR" sz="2000" b="1" dirty="0">
                <a:solidFill>
                  <a:srgbClr val="92D050"/>
                </a:solidFill>
              </a:rPr>
              <a:t>, </a:t>
            </a:r>
            <a:r>
              <a:rPr lang="ko-KR" altLang="en-US" sz="2000" b="1" dirty="0">
                <a:solidFill>
                  <a:srgbClr val="92D050"/>
                </a:solidFill>
              </a:rPr>
              <a:t>발표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8501" y="4284741"/>
            <a:ext cx="3814878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계좌 조회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주식 주문 응답</a:t>
            </a:r>
            <a:r>
              <a:rPr lang="en-US" altLang="ko-KR" sz="2000" b="1" dirty="0">
                <a:solidFill>
                  <a:srgbClr val="92D050"/>
                </a:solidFill>
              </a:rPr>
              <a:t>/</a:t>
            </a:r>
            <a:r>
              <a:rPr lang="ko-KR" altLang="en-US" sz="2000" b="1" dirty="0">
                <a:solidFill>
                  <a:srgbClr val="92D050"/>
                </a:solidFill>
              </a:rPr>
              <a:t>체결</a:t>
            </a:r>
            <a:r>
              <a:rPr lang="en-US" altLang="ko-KR" sz="2000" b="1" dirty="0">
                <a:solidFill>
                  <a:srgbClr val="92D050"/>
                </a:solidFill>
              </a:rPr>
              <a:t>, </a:t>
            </a:r>
            <a:r>
              <a:rPr lang="ko-KR" altLang="en-US" sz="2000" b="1" dirty="0">
                <a:solidFill>
                  <a:srgbClr val="92D050"/>
                </a:solidFill>
              </a:rPr>
              <a:t>실시간 뉴스 검색 구현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06131" y="5436982"/>
            <a:ext cx="3655126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자동매매 구현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최종 오류 수정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FF50C1-2678-94FD-91F7-F607ED02A5DC}"/>
              </a:ext>
            </a:extLst>
          </p:cNvPr>
          <p:cNvSpPr/>
          <p:nvPr/>
        </p:nvSpPr>
        <p:spPr>
          <a:xfrm>
            <a:off x="9132427" y="6406421"/>
            <a:ext cx="2284071" cy="445613"/>
          </a:xfrm>
          <a:prstGeom prst="rect">
            <a:avLst/>
          </a:prstGeom>
          <a:solidFill>
            <a:srgbClr val="397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F61A4-E472-62DB-AB69-E207A8086109}"/>
              </a:ext>
            </a:extLst>
          </p:cNvPr>
          <p:cNvSpPr txBox="1"/>
          <p:nvPr/>
        </p:nvSpPr>
        <p:spPr>
          <a:xfrm>
            <a:off x="1359525" y="1432450"/>
            <a:ext cx="3529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1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C7FD6-7D28-FE02-A52F-6971C46F5B0E}"/>
              </a:ext>
            </a:extLst>
          </p:cNvPr>
          <p:cNvSpPr txBox="1"/>
          <p:nvPr/>
        </p:nvSpPr>
        <p:spPr>
          <a:xfrm>
            <a:off x="1333877" y="2577309"/>
            <a:ext cx="40427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2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A6FF3-E1BD-B646-0550-C1969C53BE33}"/>
              </a:ext>
            </a:extLst>
          </p:cNvPr>
          <p:cNvSpPr txBox="1"/>
          <p:nvPr/>
        </p:nvSpPr>
        <p:spPr>
          <a:xfrm>
            <a:off x="1329068" y="3722168"/>
            <a:ext cx="4138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C6320-D011-3731-65B5-37268A8D04F4}"/>
              </a:ext>
            </a:extLst>
          </p:cNvPr>
          <p:cNvSpPr txBox="1"/>
          <p:nvPr/>
        </p:nvSpPr>
        <p:spPr>
          <a:xfrm>
            <a:off x="1325862" y="4867027"/>
            <a:ext cx="4203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bg1"/>
                </a:solidFill>
              </a:rPr>
              <a:t>4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E1520-1A3E-F19A-323A-7BC2FB938ACB}"/>
              </a:ext>
            </a:extLst>
          </p:cNvPr>
          <p:cNvSpPr txBox="1"/>
          <p:nvPr/>
        </p:nvSpPr>
        <p:spPr>
          <a:xfrm>
            <a:off x="1785563" y="1500679"/>
            <a:ext cx="3418974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데이터베이스</a:t>
            </a:r>
            <a:r>
              <a:rPr lang="en-US" altLang="ko-KR" sz="2000" b="1" dirty="0">
                <a:solidFill>
                  <a:srgbClr val="92D050"/>
                </a:solidFill>
              </a:rPr>
              <a:t>,</a:t>
            </a:r>
            <a:r>
              <a:rPr lang="ko-KR" altLang="en-US" sz="2000" b="1" dirty="0">
                <a:solidFill>
                  <a:srgbClr val="92D050"/>
                </a:solidFill>
              </a:rPr>
              <a:t> </a:t>
            </a:r>
            <a:r>
              <a:rPr lang="en-US" altLang="ko-KR" sz="2000" b="1" dirty="0">
                <a:solidFill>
                  <a:srgbClr val="92D050"/>
                </a:solidFill>
              </a:rPr>
              <a:t>UI </a:t>
            </a:r>
            <a:r>
              <a:rPr lang="ko-KR" altLang="en-US" sz="2000" b="1" dirty="0">
                <a:solidFill>
                  <a:srgbClr val="92D050"/>
                </a:solidFill>
              </a:rPr>
              <a:t>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33265-E455-6B5D-E40B-ACB0FE2C5033}"/>
              </a:ext>
            </a:extLst>
          </p:cNvPr>
          <p:cNvSpPr txBox="1"/>
          <p:nvPr/>
        </p:nvSpPr>
        <p:spPr>
          <a:xfrm>
            <a:off x="1837451" y="2654618"/>
            <a:ext cx="4356412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프로그램 실행</a:t>
            </a:r>
            <a:endParaRPr lang="en-US" altLang="ko-KR" sz="2000" b="1" dirty="0">
              <a:solidFill>
                <a:srgbClr val="92D050"/>
              </a:solidFill>
            </a:endParaRPr>
          </a:p>
          <a:p>
            <a:pPr>
              <a:defRPr/>
            </a:pPr>
            <a:endParaRPr lang="ko-KR" altLang="en-US" sz="2000" b="1" dirty="0">
              <a:solidFill>
                <a:srgbClr val="92D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CB9858-3531-610D-F5FE-6089F375DB52}"/>
              </a:ext>
            </a:extLst>
          </p:cNvPr>
          <p:cNvSpPr txBox="1"/>
          <p:nvPr/>
        </p:nvSpPr>
        <p:spPr>
          <a:xfrm>
            <a:off x="1775603" y="3808857"/>
            <a:ext cx="3814878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000" b="1" dirty="0">
                <a:solidFill>
                  <a:srgbClr val="92D050"/>
                </a:solidFill>
              </a:rPr>
              <a:t>OPEN API</a:t>
            </a:r>
            <a:endParaRPr lang="ko-KR" altLang="en-US" sz="2000" b="1" dirty="0">
              <a:solidFill>
                <a:srgbClr val="92D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3C1BA1-FA41-0FAE-7138-FBE7739B34C2}"/>
              </a:ext>
            </a:extLst>
          </p:cNvPr>
          <p:cNvSpPr txBox="1"/>
          <p:nvPr/>
        </p:nvSpPr>
        <p:spPr>
          <a:xfrm>
            <a:off x="1763233" y="4887674"/>
            <a:ext cx="3655126" cy="51134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2000" b="1" dirty="0">
                <a:solidFill>
                  <a:srgbClr val="92D050"/>
                </a:solidFill>
              </a:rPr>
              <a:t>시연 영상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67D7B8-591A-1332-3A96-955F98E13766}"/>
              </a:ext>
            </a:extLst>
          </p:cNvPr>
          <p:cNvSpPr/>
          <p:nvPr/>
        </p:nvSpPr>
        <p:spPr>
          <a:xfrm>
            <a:off x="11096978" y="6406421"/>
            <a:ext cx="1095022" cy="451579"/>
          </a:xfrm>
          <a:prstGeom prst="rect">
            <a:avLst/>
          </a:prstGeom>
          <a:solidFill>
            <a:srgbClr val="397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C9107F-7EA0-3A81-A938-C0E7B0D1912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402F8-9F92-1C5F-9D56-C1C38E92FDF2}"/>
              </a:ext>
            </a:extLst>
          </p:cNvPr>
          <p:cNvSpPr txBox="1"/>
          <p:nvPr/>
        </p:nvSpPr>
        <p:spPr>
          <a:xfrm>
            <a:off x="802887" y="363082"/>
            <a:ext cx="165301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/>
              <a:t>참고 문헌</a:t>
            </a:r>
            <a:endParaRPr lang="en-US" altLang="ko-KR" sz="2000" b="1" spc="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B4028-5B1F-B7A7-99D5-D913FE46F3F5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5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72BE5-E0CF-B4CC-9FF6-A778B660A576}"/>
              </a:ext>
            </a:extLst>
          </p:cNvPr>
          <p:cNvSpPr txBox="1"/>
          <p:nvPr/>
        </p:nvSpPr>
        <p:spPr>
          <a:xfrm>
            <a:off x="802887" y="1292352"/>
            <a:ext cx="9057620" cy="415498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2000" dirty="0">
                <a:hlinkClick r:id="rId3"/>
              </a:rPr>
              <a:t>키움</a:t>
            </a:r>
            <a:r>
              <a:rPr lang="en-US" altLang="ko-KR" sz="2000" dirty="0">
                <a:hlinkClick r:id="rId3"/>
              </a:rPr>
              <a:t> OPEN API+ </a:t>
            </a:r>
            <a:r>
              <a:rPr lang="ko-KR" altLang="en-US" sz="2000" dirty="0">
                <a:hlinkClick r:id="rId3"/>
              </a:rPr>
              <a:t>개발 가이드</a:t>
            </a:r>
            <a:endParaRPr lang="en-US" altLang="ko-KR" sz="2000" dirty="0">
              <a:hlinkClick r:id="rId3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>
              <a:hlinkClick r:id="rId3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dirty="0">
                <a:hlinkClick r:id="rId3"/>
              </a:rPr>
              <a:t>https://munak.tistory.com/m/6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2000" dirty="0">
                <a:hlinkClick r:id="rId4"/>
              </a:rPr>
              <a:t>https://m.blog.naver.com/jhsgo/221523044204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5"/>
              </a:rPr>
              <a:t>http://www.toughman.pe.kr/2017/05/c%EC%9D%84-%EC%9D%B4%EC%9A%A9%ED%95%9C-%EB%84%A4%EC%9D%B4%EB%B2%84-%EC%98%A4%ED%94%88-api-%EC%97%B0%EB%8F%99/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>
                <a:hlinkClick r:id="rId6"/>
              </a:rPr>
              <a:t>https://velog.io/@ansalstmd/C-%EC%95%8C%EC%95%84%EA%B0%80%EA%B8%B0-6.-C-%EB%84%A4%EC%9D%B4%EB%B2%84-API%EB%A1%9C-%EB%89%B4%EC%8A%A4-%EC%A0%95%EB%B3%B4-%EB%B0%9B%EC%95%84%EC%98%A4%EA%B8%B0#-2-nuget%EC%97%90%EC%84%9C-netonsoftjson-%EC%84%A4%EC%B9%98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060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698021" y="2279027"/>
            <a:ext cx="2795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600" dirty="0">
                <a:solidFill>
                  <a:schemeClr val="bg1"/>
                </a:solidFill>
              </a:rPr>
              <a:t>Q&amp;A</a:t>
            </a:r>
            <a:endParaRPr lang="ko-KR" altLang="en-US" sz="96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6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420151C7-458D-EBF0-FE2D-34CC6A0ED615}"/>
              </a:ext>
            </a:extLst>
          </p:cNvPr>
          <p:cNvSpPr/>
          <p:nvPr/>
        </p:nvSpPr>
        <p:spPr>
          <a:xfrm>
            <a:off x="6886101" y="1176718"/>
            <a:ext cx="4689621" cy="47451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8AB3E2-2AD9-A452-A6B4-A5EE7930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162358F-5BB9-0FF3-A426-3B28A91052C4}"/>
              </a:ext>
            </a:extLst>
          </p:cNvPr>
          <p:cNvSpPr/>
          <p:nvPr/>
        </p:nvSpPr>
        <p:spPr>
          <a:xfrm>
            <a:off x="9906000" y="6498771"/>
            <a:ext cx="2286000" cy="359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F74DA-3AA3-7D6F-5C82-D340D42947EE}"/>
              </a:ext>
            </a:extLst>
          </p:cNvPr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1"/>
                </a:solidFill>
              </a:rPr>
              <a:t>Part 0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B07600-8668-C7AB-1F3D-19A8773EE6E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A51BC-594B-D155-EB0E-2AF33633B938}"/>
              </a:ext>
            </a:extLst>
          </p:cNvPr>
          <p:cNvSpPr txBox="1"/>
          <p:nvPr/>
        </p:nvSpPr>
        <p:spPr>
          <a:xfrm>
            <a:off x="6234191" y="3033747"/>
            <a:ext cx="59578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</a:t>
            </a:r>
            <a:r>
              <a:rPr lang="ko-KR" altLang="en-US" sz="6100" b="1" dirty="0">
                <a:solidFill>
                  <a:schemeClr val="bg1"/>
                </a:solidFill>
              </a:rPr>
              <a:t>왜 필요할까</a:t>
            </a:r>
            <a:r>
              <a:rPr lang="en-US" altLang="ko-KR" sz="6100" b="1" dirty="0">
                <a:solidFill>
                  <a:schemeClr val="bg1"/>
                </a:solidFill>
              </a:rPr>
              <a:t>? </a:t>
            </a:r>
            <a:r>
              <a:rPr lang="en-US" altLang="ko-KR" sz="6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ko-KR" altLang="en-US" sz="6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BE0F4-ADF1-B31F-BCBD-8F4F7A539B9D}"/>
              </a:ext>
            </a:extLst>
          </p:cNvPr>
          <p:cNvSpPr txBox="1"/>
          <p:nvPr/>
        </p:nvSpPr>
        <p:spPr>
          <a:xfrm>
            <a:off x="7773856" y="2065994"/>
            <a:ext cx="2878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QUESTION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871D10-3C5D-7DB2-E090-7D73718547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090466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8331" y="2956411"/>
            <a:ext cx="4535338" cy="511342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데이터베이스</a:t>
            </a:r>
            <a:r>
              <a:rPr kumimoji="0" lang="en-US" altLang="ko-KR" sz="35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kumimoji="0" lang="ko-KR" altLang="en-US" sz="3500" b="1" i="0" u="none" strike="noStrike" kern="1200" cap="none" spc="0" normalizeH="0" baseline="0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UI </a:t>
            </a:r>
            <a:r>
              <a:rPr lang="ko-KR" altLang="en-US" sz="3500" b="1" dirty="0">
                <a:solidFill>
                  <a:schemeClr val="bg1"/>
                </a:solidFill>
                <a:latin typeface="Pretendard"/>
                <a:ea typeface="Pretendard"/>
                <a:cs typeface="Pretendard"/>
              </a:rPr>
              <a:t>구현</a:t>
            </a:r>
            <a:endParaRPr kumimoji="0" lang="ko-KR" altLang="en-US" sz="3500" b="1" i="0" u="none" strike="noStrike" kern="1200" cap="none" spc="0" normalizeH="0" baseline="0" dirty="0">
              <a:solidFill>
                <a:schemeClr val="bg1"/>
              </a:solidFill>
              <a:latin typeface="Pretendard"/>
              <a:ea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2886" y="363082"/>
            <a:ext cx="218521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데이터베이스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840" y="862263"/>
            <a:ext cx="6730897" cy="529389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595" y="1798913"/>
            <a:ext cx="9854243" cy="48188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31118" y="1383782"/>
            <a:ext cx="5092700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b="1"/>
          </a:p>
        </p:txBody>
      </p:sp>
      <p:sp>
        <p:nvSpPr>
          <p:cNvPr id="2" name="직사각형 1"/>
          <p:cNvSpPr/>
          <p:nvPr/>
        </p:nvSpPr>
        <p:spPr>
          <a:xfrm>
            <a:off x="6931118" y="900361"/>
            <a:ext cx="5092700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b="1"/>
          </a:p>
        </p:txBody>
      </p:sp>
      <p:sp>
        <p:nvSpPr>
          <p:cNvPr id="23" name="TextBox 22"/>
          <p:cNvSpPr txBox="1"/>
          <p:nvPr/>
        </p:nvSpPr>
        <p:spPr>
          <a:xfrm>
            <a:off x="8290560" y="942016"/>
            <a:ext cx="2259330" cy="3895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</a:rPr>
              <a:t>데이터베이스 구축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66066" y="1611396"/>
            <a:ext cx="4622800" cy="1301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dirty="0"/>
              <a:t>-Oracle database 21 c</a:t>
            </a:r>
          </a:p>
          <a:p>
            <a:pPr algn="just">
              <a:defRPr/>
            </a:pPr>
            <a:r>
              <a:rPr lang="en-US" altLang="ko-KR" sz="2000" b="1" dirty="0"/>
              <a:t>-Oracle SQL developer </a:t>
            </a:r>
            <a:r>
              <a:rPr lang="ko-KR" altLang="en-US" sz="2000" b="1" dirty="0"/>
              <a:t>사용</a:t>
            </a:r>
          </a:p>
          <a:p>
            <a:pPr algn="just">
              <a:defRPr/>
            </a:pPr>
            <a:r>
              <a:rPr lang="en-US" altLang="ko-KR" sz="2000" b="1" dirty="0"/>
              <a:t>-Tablespace</a:t>
            </a:r>
            <a:r>
              <a:rPr lang="ko-KR" altLang="en-US" sz="2000" b="1" dirty="0"/>
              <a:t> 확보</a:t>
            </a:r>
          </a:p>
          <a:p>
            <a:pPr algn="just">
              <a:defRPr/>
            </a:pPr>
            <a:r>
              <a:rPr lang="en-US" altLang="ko-KR" sz="2000" b="1" dirty="0"/>
              <a:t>-5</a:t>
            </a:r>
            <a:r>
              <a:rPr lang="ko-KR" altLang="en-US" sz="2000" b="1" dirty="0"/>
              <a:t>개의 릴레이션 구축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C87D9-2773-C184-62BD-0687E10C8535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35B7DF-745B-5417-632C-C47529217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56" y="5494310"/>
            <a:ext cx="5411478" cy="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6" y="363082"/>
            <a:ext cx="198644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로그인 기능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171648" y="1904501"/>
            <a:ext cx="3744356" cy="167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171648" y="1421080"/>
            <a:ext cx="3744356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94820" y="1462735"/>
            <a:ext cx="2733466" cy="392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/>
                </a:solidFill>
              </a:rPr>
              <a:t>로그인 기능 구현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82184" y="2132115"/>
            <a:ext cx="3398868" cy="1094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200" b="1"/>
              <a:t>-</a:t>
            </a:r>
            <a:r>
              <a:rPr lang="ko-KR" altLang="en-US" sz="2200" b="1"/>
              <a:t>키움증권 </a:t>
            </a:r>
            <a:r>
              <a:rPr lang="en-US" altLang="ko-KR" sz="2200" b="1"/>
              <a:t>API</a:t>
            </a:r>
            <a:r>
              <a:rPr lang="ko-KR" altLang="en-US" sz="2200" b="1"/>
              <a:t> 개발 가이드북 이용</a:t>
            </a:r>
          </a:p>
          <a:p>
            <a:pPr algn="just">
              <a:defRPr/>
            </a:pPr>
            <a:r>
              <a:rPr lang="en-US" altLang="ko-KR" sz="2200" b="1"/>
              <a:t>-</a:t>
            </a:r>
            <a:r>
              <a:rPr lang="ko-KR" altLang="en-US" sz="2200" b="1"/>
              <a:t>로그인 함수 구현</a:t>
            </a:r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7481" y="780505"/>
            <a:ext cx="6706095" cy="5383580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52059" y="3908812"/>
            <a:ext cx="6842166" cy="2033946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21476" y="929293"/>
            <a:ext cx="5596643" cy="5704510"/>
          </a:xfrm>
          <a:prstGeom prst="rect">
            <a:avLst/>
          </a:prstGeom>
        </p:spPr>
      </p:pic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8798" y="1257327"/>
            <a:ext cx="7518398" cy="48381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81DE69-12FE-A0A2-88F3-045A7932B3E6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6" y="363082"/>
            <a:ext cx="151035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spc="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UI</a:t>
            </a: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구현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EF04FA-882F-E35F-F9A3-4C38A8C3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" y="1104034"/>
            <a:ext cx="9715007" cy="51357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95845" y="1570541"/>
            <a:ext cx="2410931" cy="13655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695845" y="1087119"/>
            <a:ext cx="2410931" cy="4834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853349" y="1104034"/>
            <a:ext cx="2125023" cy="39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</a:rPr>
              <a:t>UI</a:t>
            </a:r>
            <a:r>
              <a:rPr lang="ko-KR" altLang="en-US" sz="2000">
                <a:solidFill>
                  <a:schemeClr val="bg1"/>
                </a:solidFill>
              </a:rPr>
              <a:t> 구현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805567" y="1612603"/>
            <a:ext cx="21884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2000" b="1" dirty="0"/>
              <a:t>-</a:t>
            </a:r>
            <a:r>
              <a:rPr lang="ko-KR" altLang="en-US" sz="2000" b="1" dirty="0" err="1"/>
              <a:t>그리드뷰</a:t>
            </a:r>
            <a:r>
              <a:rPr lang="ko-KR" altLang="en-US" sz="2000" b="1" dirty="0"/>
              <a:t> 사용</a:t>
            </a:r>
          </a:p>
          <a:p>
            <a:pPr algn="just">
              <a:defRPr/>
            </a:pPr>
            <a:r>
              <a:rPr lang="en-US" altLang="ko-KR" sz="2000" b="1" dirty="0"/>
              <a:t>-</a:t>
            </a:r>
            <a:r>
              <a:rPr lang="ko-KR" altLang="en-US" sz="2000" b="1" dirty="0" err="1"/>
              <a:t>메세지</a:t>
            </a:r>
            <a:r>
              <a:rPr lang="ko-KR" altLang="en-US" sz="2000" b="1" dirty="0"/>
              <a:t> 로그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오류 로그 창 </a:t>
            </a:r>
          </a:p>
          <a:p>
            <a:pPr algn="just">
              <a:defRPr/>
            </a:pPr>
            <a:r>
              <a:rPr lang="en-US" altLang="ko-KR" sz="2000" b="1" dirty="0"/>
              <a:t>-</a:t>
            </a:r>
            <a:r>
              <a:rPr lang="ko-KR" altLang="en-US" sz="2000" b="1" dirty="0"/>
              <a:t>실시간 뉴스 파트</a:t>
            </a:r>
            <a:endParaRPr lang="en-US" altLang="ko-KR" sz="20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B607B-02A4-1748-2404-85CBFC0E87BF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5FF929-CFAA-04D3-F1F4-568329F9C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163683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4137775" y="2944709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600" dirty="0">
                <a:solidFill>
                  <a:schemeClr val="bg1"/>
                </a:solidFill>
              </a:rPr>
              <a:t>프로그램 실행</a:t>
            </a:r>
            <a:endParaRPr lang="ko-KR" altLang="en-US" sz="4000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2888" y="78059"/>
            <a:ext cx="68557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886" y="363082"/>
            <a:ext cx="15183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600" dirty="0">
                <a:solidFill>
                  <a:schemeClr val="bg2">
                    <a:lumMod val="25000"/>
                  </a:schemeClr>
                </a:solidFill>
              </a:rPr>
              <a:t>거래설정</a:t>
            </a:r>
            <a:endParaRPr lang="en-US" altLang="ko-KR" sz="2000" b="1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E8CE0B-CACD-0DFA-8A82-523871DD0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25" y="1048215"/>
            <a:ext cx="11602349" cy="48823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0EDF9B-E17A-7C6F-8E08-76F3FE3EDA9E}"/>
              </a:ext>
            </a:extLst>
          </p:cNvPr>
          <p:cNvSpPr/>
          <p:nvPr/>
        </p:nvSpPr>
        <p:spPr>
          <a:xfrm>
            <a:off x="541070" y="1485900"/>
            <a:ext cx="9709013" cy="8483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0B917E0-393F-021D-64C2-1B874AA2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9" y="1048215"/>
            <a:ext cx="11804221" cy="46667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095FF8-49F5-5AF4-0529-CBED011B91C0}"/>
              </a:ext>
            </a:extLst>
          </p:cNvPr>
          <p:cNvSpPr/>
          <p:nvPr/>
        </p:nvSpPr>
        <p:spPr>
          <a:xfrm>
            <a:off x="10250083" y="1322734"/>
            <a:ext cx="1544274" cy="3043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5F2F19-31A1-0918-6B13-C2E5FD855B3A}"/>
              </a:ext>
            </a:extLst>
          </p:cNvPr>
          <p:cNvSpPr/>
          <p:nvPr/>
        </p:nvSpPr>
        <p:spPr>
          <a:xfrm>
            <a:off x="10012101" y="6617722"/>
            <a:ext cx="2179899" cy="187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97C525-AA25-9F54-CA30-1877D63785A0}"/>
              </a:ext>
            </a:extLst>
          </p:cNvPr>
          <p:cNvSpPr/>
          <p:nvPr/>
        </p:nvSpPr>
        <p:spPr>
          <a:xfrm>
            <a:off x="10275180" y="2086371"/>
            <a:ext cx="1519177" cy="68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4A81B8-5273-CE6C-EF91-EB40802FE443}"/>
              </a:ext>
            </a:extLst>
          </p:cNvPr>
          <p:cNvSpPr/>
          <p:nvPr/>
        </p:nvSpPr>
        <p:spPr>
          <a:xfrm>
            <a:off x="10275179" y="1399219"/>
            <a:ext cx="1519177" cy="68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04D9FB-4FCA-4DB1-384D-1BE18C1F64C5}"/>
              </a:ext>
            </a:extLst>
          </p:cNvPr>
          <p:cNvSpPr/>
          <p:nvPr/>
        </p:nvSpPr>
        <p:spPr>
          <a:xfrm>
            <a:off x="10282356" y="4195483"/>
            <a:ext cx="1544274" cy="1354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50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5" grpId="1" animBg="1"/>
      <p:bldP spid="2" grpId="0" animBg="1"/>
      <p:bldP spid="2" grpId="1" animBg="1"/>
      <p:bldP spid="5" grpId="0" animBg="1"/>
      <p:bldP spid="5" grpId="1" animBg="1"/>
      <p:bldP spid="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응소실템플렛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</TotalTime>
  <Words>1698</Words>
  <Application>Microsoft Office PowerPoint</Application>
  <PresentationFormat>와이드스크린</PresentationFormat>
  <Paragraphs>174</Paragraphs>
  <Slides>21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Pretendard</vt:lpstr>
      <vt:lpstr>Pretendard Black</vt:lpstr>
      <vt:lpstr>Söhne</vt:lpstr>
      <vt:lpstr>굴림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최지훈</cp:lastModifiedBy>
  <cp:revision>92</cp:revision>
  <dcterms:created xsi:type="dcterms:W3CDTF">2022-12-09T01:31:23Z</dcterms:created>
  <dcterms:modified xsi:type="dcterms:W3CDTF">2023-06-14T10:30:30Z</dcterms:modified>
  <cp:version/>
</cp:coreProperties>
</file>